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</p:sldIdLst>
  <p:sldSz cx="18288000" cy="10287000"/>
  <p:notesSz cx="6858000" cy="9144000"/>
  <p:embeddedFontLst>
    <p:embeddedFont>
      <p:font typeface="Object Sans Heavy" charset="1" panose="00000300000000000000"/>
      <p:regular r:id="rId41"/>
    </p:embeddedFont>
    <p:embeddedFont>
      <p:font typeface="Poppins" charset="1" panose="00000500000000000000"/>
      <p:regular r:id="rId42"/>
    </p:embeddedFont>
    <p:embeddedFont>
      <p:font typeface="Poppins Bold" charset="1" panose="00000800000000000000"/>
      <p:regular r:id="rId43"/>
    </p:embeddedFont>
    <p:embeddedFont>
      <p:font typeface="Object Sans Ultra-Bold" charset="1" panose="00000300000000000000"/>
      <p:regular r:id="rId44"/>
    </p:embeddedFont>
    <p:embeddedFont>
      <p:font typeface="Poppins Ultra-Bold" charset="1" panose="00000900000000000000"/>
      <p:regular r:id="rId45"/>
    </p:embeddedFont>
    <p:embeddedFont>
      <p:font typeface="Object Sans Bold" charset="1" panose="00000300000000000000"/>
      <p:regular r:id="rId46"/>
    </p:embeddedFont>
    <p:embeddedFont>
      <p:font typeface="Object Sans" charset="1" panose="00000300000000000000"/>
      <p:regular r:id="rId4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slides/slide34.xml" Type="http://schemas.openxmlformats.org/officeDocument/2006/relationships/slide"/><Relationship Id="rId4" Target="theme/theme1.xml" Type="http://schemas.openxmlformats.org/officeDocument/2006/relationships/theme"/><Relationship Id="rId40" Target="slides/slide35.xml" Type="http://schemas.openxmlformats.org/officeDocument/2006/relationships/slide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44" Target="fonts/font44.fntdata" Type="http://schemas.openxmlformats.org/officeDocument/2006/relationships/font"/><Relationship Id="rId45" Target="fonts/font45.fntdata" Type="http://schemas.openxmlformats.org/officeDocument/2006/relationships/font"/><Relationship Id="rId46" Target="fonts/font46.fntdata" Type="http://schemas.openxmlformats.org/officeDocument/2006/relationships/font"/><Relationship Id="rId47" Target="fonts/font47.fntdata" Type="http://schemas.openxmlformats.org/officeDocument/2006/relationships/font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14.png" Type="http://schemas.openxmlformats.org/officeDocument/2006/relationships/image"/><Relationship Id="rId5" Target="../media/image15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png" Type="http://schemas.openxmlformats.org/officeDocument/2006/relationships/image"/><Relationship Id="rId4" Target="../media/image19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png" Type="http://schemas.openxmlformats.org/officeDocument/2006/relationships/image"/><Relationship Id="rId4" Target="../media/image19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1.svg" Type="http://schemas.openxmlformats.org/officeDocument/2006/relationships/image"/><Relationship Id="rId4" Target="../media/image22.png" Type="http://schemas.openxmlformats.org/officeDocument/2006/relationships/image"/><Relationship Id="rId5" Target="../media/image23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24.jpe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26.sv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7.gif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32.png" Type="http://schemas.openxmlformats.org/officeDocument/2006/relationships/image"/><Relationship Id="rId6" Target="../media/image33.svg" Type="http://schemas.openxmlformats.org/officeDocument/2006/relationships/image"/><Relationship Id="rId7" Target="../media/image34.png" Type="http://schemas.openxmlformats.org/officeDocument/2006/relationships/image"/><Relationship Id="rId8" Target="../media/image35.sv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36.jpeg" Type="http://schemas.openxmlformats.org/officeDocument/2006/relationships/image"/></Relationships>
</file>

<file path=ppt/slides/_rels/slide3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38.png" Type="http://schemas.openxmlformats.org/officeDocument/2006/relationships/image"/><Relationship Id="rId6" Target="../media/image39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14.png" Type="http://schemas.openxmlformats.org/officeDocument/2006/relationships/image"/><Relationship Id="rId5" Target="../media/image15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14.png" Type="http://schemas.openxmlformats.org/officeDocument/2006/relationships/image"/><Relationship Id="rId5" Target="../media/image15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14.png" Type="http://schemas.openxmlformats.org/officeDocument/2006/relationships/image"/><Relationship Id="rId5" Target="../media/image15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14.png" Type="http://schemas.openxmlformats.org/officeDocument/2006/relationships/image"/><Relationship Id="rId5" Target="../media/image15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-20" y="1326335"/>
            <a:ext cx="18288000" cy="19050"/>
          </a:xfrm>
          <a:prstGeom prst="line">
            <a:avLst/>
          </a:prstGeom>
          <a:ln cap="flat" w="38100">
            <a:solidFill>
              <a:srgbClr val="20202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0" y="6473539"/>
            <a:ext cx="18288000" cy="3813461"/>
            <a:chOff x="0" y="0"/>
            <a:chExt cx="24384000" cy="5084615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2"/>
            <a:srcRect l="0" t="0" r="0" b="68760"/>
            <a:stretch>
              <a:fillRect/>
            </a:stretch>
          </p:blipFill>
          <p:spPr>
            <a:xfrm flipH="false" flipV="false">
              <a:off x="0" y="0"/>
              <a:ext cx="24384000" cy="5084615"/>
            </a:xfrm>
            <a:prstGeom prst="rect">
              <a:avLst/>
            </a:prstGeom>
          </p:spPr>
        </p:pic>
      </p:grpSp>
      <p:sp>
        <p:nvSpPr>
          <p:cNvPr name="Freeform 5" id="5"/>
          <p:cNvSpPr/>
          <p:nvPr/>
        </p:nvSpPr>
        <p:spPr>
          <a:xfrm flipH="false" flipV="false" rot="0">
            <a:off x="13519414" y="4375206"/>
            <a:ext cx="3739886" cy="3739886"/>
          </a:xfrm>
          <a:custGeom>
            <a:avLst/>
            <a:gdLst/>
            <a:ahLst/>
            <a:cxnLst/>
            <a:rect r="r" b="b" t="t" l="l"/>
            <a:pathLst>
              <a:path h="3739886" w="3739886">
                <a:moveTo>
                  <a:pt x="0" y="0"/>
                </a:moveTo>
                <a:lnTo>
                  <a:pt x="3739886" y="0"/>
                </a:lnTo>
                <a:lnTo>
                  <a:pt x="3739886" y="3739886"/>
                </a:lnTo>
                <a:lnTo>
                  <a:pt x="0" y="373988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724709" y="4617350"/>
            <a:ext cx="3329296" cy="3329296"/>
          </a:xfrm>
          <a:custGeom>
            <a:avLst/>
            <a:gdLst/>
            <a:ahLst/>
            <a:cxnLst/>
            <a:rect r="r" b="b" t="t" l="l"/>
            <a:pathLst>
              <a:path h="3329296" w="3329296">
                <a:moveTo>
                  <a:pt x="0" y="0"/>
                </a:moveTo>
                <a:lnTo>
                  <a:pt x="3329296" y="0"/>
                </a:lnTo>
                <a:lnTo>
                  <a:pt x="3329296" y="3329296"/>
                </a:lnTo>
                <a:lnTo>
                  <a:pt x="0" y="332929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1999459"/>
            <a:ext cx="15661645" cy="24085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200"/>
              </a:lnSpc>
            </a:pPr>
            <a:r>
              <a:rPr lang="en-US" sz="8000" b="true">
                <a:solidFill>
                  <a:srgbClr val="202020"/>
                </a:solidFill>
                <a:latin typeface="Object Sans Heavy"/>
                <a:ea typeface="Object Sans Heavy"/>
                <a:cs typeface="Object Sans Heavy"/>
                <a:sym typeface="Object Sans Heavy"/>
              </a:rPr>
              <a:t>新興市場的研發聯盟組合與創新：</a:t>
            </a:r>
          </a:p>
          <a:p>
            <a:pPr algn="l">
              <a:lnSpc>
                <a:spcPts val="7840"/>
              </a:lnSpc>
            </a:pPr>
            <a:r>
              <a:rPr lang="en-US" sz="5600" b="true">
                <a:solidFill>
                  <a:srgbClr val="202020"/>
                </a:solidFill>
                <a:latin typeface="Object Sans Heavy"/>
                <a:ea typeface="Object Sans Heavy"/>
                <a:cs typeface="Object Sans Heavy"/>
                <a:sym typeface="Object Sans Heavy"/>
              </a:rPr>
              <a:t>企業集團從屬關係和制度改革的作用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5057775"/>
            <a:ext cx="2789376" cy="5099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20"/>
              </a:lnSpc>
            </a:pPr>
            <a:r>
              <a:rPr lang="en-US" sz="2800">
                <a:solidFill>
                  <a:srgbClr val="202020"/>
                </a:solidFill>
                <a:latin typeface="Poppins"/>
                <a:ea typeface="Poppins"/>
                <a:cs typeface="Poppins"/>
                <a:sym typeface="Poppins"/>
              </a:rPr>
              <a:t>報告者：吳忠祐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453210"/>
            <a:ext cx="4225496" cy="368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202020"/>
                </a:solidFill>
                <a:latin typeface="Poppins"/>
                <a:ea typeface="Poppins"/>
                <a:cs typeface="Poppins"/>
                <a:sym typeface="Poppins"/>
              </a:rPr>
              <a:t>財務管理報告 | 2024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775672" y="5057775"/>
            <a:ext cx="4736655" cy="5099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20"/>
              </a:lnSpc>
            </a:pPr>
            <a:r>
              <a:rPr lang="en-US" sz="2800">
                <a:solidFill>
                  <a:srgbClr val="202020"/>
                </a:solidFill>
                <a:latin typeface="Poppins"/>
                <a:ea typeface="Poppins"/>
                <a:cs typeface="Poppins"/>
                <a:sym typeface="Poppins"/>
              </a:rPr>
              <a:t>指導教授：翁鶯娟 教授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430448" y="453210"/>
            <a:ext cx="4828852" cy="368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2000">
                <a:solidFill>
                  <a:srgbClr val="202020"/>
                </a:solidFill>
                <a:latin typeface="Poppins"/>
                <a:ea typeface="Poppins"/>
                <a:cs typeface="Poppins"/>
                <a:sym typeface="Poppins"/>
              </a:rPr>
              <a:t>Journal of International Management 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6868654" y="0"/>
            <a:ext cx="0" cy="10287000"/>
          </a:xfrm>
          <a:prstGeom prst="line">
            <a:avLst/>
          </a:prstGeom>
          <a:ln cap="flat" w="38100">
            <a:solidFill>
              <a:srgbClr val="20202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2459344" y="8375805"/>
            <a:ext cx="1210204" cy="572097"/>
          </a:xfrm>
          <a:custGeom>
            <a:avLst/>
            <a:gdLst/>
            <a:ahLst/>
            <a:cxnLst/>
            <a:rect r="r" b="b" t="t" l="l"/>
            <a:pathLst>
              <a:path h="572097" w="1210204">
                <a:moveTo>
                  <a:pt x="0" y="0"/>
                </a:moveTo>
                <a:lnTo>
                  <a:pt x="1210204" y="0"/>
                </a:lnTo>
                <a:lnTo>
                  <a:pt x="1210204" y="572097"/>
                </a:lnTo>
                <a:lnTo>
                  <a:pt x="0" y="5720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629685" y="-55807"/>
            <a:ext cx="798029" cy="10398613"/>
            <a:chOff x="0" y="0"/>
            <a:chExt cx="210180" cy="273872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10180" cy="2738729"/>
            </a:xfrm>
            <a:custGeom>
              <a:avLst/>
              <a:gdLst/>
              <a:ahLst/>
              <a:cxnLst/>
              <a:rect r="r" b="b" t="t" l="l"/>
              <a:pathLst>
                <a:path h="2738729" w="210180">
                  <a:moveTo>
                    <a:pt x="0" y="0"/>
                  </a:moveTo>
                  <a:lnTo>
                    <a:pt x="210180" y="0"/>
                  </a:lnTo>
                  <a:lnTo>
                    <a:pt x="210180" y="2738729"/>
                  </a:lnTo>
                  <a:lnTo>
                    <a:pt x="0" y="2738729"/>
                  </a:lnTo>
                  <a:close/>
                </a:path>
              </a:pathLst>
            </a:custGeom>
            <a:solidFill>
              <a:srgbClr val="624C3D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66675"/>
              <a:ext cx="210180" cy="280540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2336488" y="2620583"/>
            <a:ext cx="997140" cy="997140"/>
          </a:xfrm>
          <a:custGeom>
            <a:avLst/>
            <a:gdLst/>
            <a:ahLst/>
            <a:cxnLst/>
            <a:rect r="r" b="b" t="t" l="l"/>
            <a:pathLst>
              <a:path h="997140" w="997140">
                <a:moveTo>
                  <a:pt x="0" y="0"/>
                </a:moveTo>
                <a:lnTo>
                  <a:pt x="997140" y="0"/>
                </a:lnTo>
                <a:lnTo>
                  <a:pt x="997140" y="997140"/>
                </a:lnTo>
                <a:lnTo>
                  <a:pt x="0" y="9971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336488" y="3970148"/>
            <a:ext cx="997140" cy="997140"/>
          </a:xfrm>
          <a:custGeom>
            <a:avLst/>
            <a:gdLst/>
            <a:ahLst/>
            <a:cxnLst/>
            <a:rect r="r" b="b" t="t" l="l"/>
            <a:pathLst>
              <a:path h="997140" w="997140">
                <a:moveTo>
                  <a:pt x="0" y="0"/>
                </a:moveTo>
                <a:lnTo>
                  <a:pt x="997140" y="0"/>
                </a:lnTo>
                <a:lnTo>
                  <a:pt x="997140" y="997140"/>
                </a:lnTo>
                <a:lnTo>
                  <a:pt x="0" y="9971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5400000">
            <a:off x="14597672" y="3856972"/>
            <a:ext cx="6024846" cy="368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202020"/>
                </a:solidFill>
                <a:latin typeface="Poppins"/>
                <a:ea typeface="Poppins"/>
                <a:cs typeface="Poppins"/>
                <a:sym typeface="Poppins"/>
              </a:rPr>
              <a:t>Theoretical background and hypotheses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7277724" y="8866505"/>
            <a:ext cx="598067" cy="391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 b="true">
                <a:solidFill>
                  <a:srgbClr val="A97658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08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336488" y="1123950"/>
            <a:ext cx="4616315" cy="12406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415"/>
              </a:lnSpc>
            </a:pPr>
            <a:r>
              <a:rPr lang="en-US" sz="8799" b="true">
                <a:solidFill>
                  <a:srgbClr val="202020"/>
                </a:solidFill>
                <a:latin typeface="Object Sans Bold"/>
                <a:ea typeface="Object Sans Bold"/>
                <a:cs typeface="Object Sans Bold"/>
                <a:sym typeface="Object Sans Bold"/>
              </a:rPr>
              <a:t>文獻探討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669548" y="2821338"/>
            <a:ext cx="12637130" cy="509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b="true">
                <a:solidFill>
                  <a:srgbClr val="FF5757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吸引外國公司投資</a:t>
            </a:r>
            <a:r>
              <a:rPr lang="en-US" sz="2799" b="true">
                <a:solidFill>
                  <a:srgbClr val="202020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新興市場，本土企業可從中獲取更多知識與技術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669548" y="4170903"/>
            <a:ext cx="12637130" cy="509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b="true">
                <a:solidFill>
                  <a:srgbClr val="202020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制度強化</a:t>
            </a:r>
            <a:r>
              <a:rPr lang="en-US" sz="2799" b="true">
                <a:solidFill>
                  <a:srgbClr val="FF5757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減少了合作夥伴間的投機風險</a:t>
            </a:r>
            <a:r>
              <a:rPr lang="en-US" sz="2799" b="true">
                <a:solidFill>
                  <a:srgbClr val="202020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，夥伴更願意分享知識，有助提升創新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307200" y="1533207"/>
            <a:ext cx="9188006" cy="6697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36"/>
              </a:lnSpc>
            </a:pPr>
            <a:r>
              <a:rPr lang="en-US" sz="4800" b="true">
                <a:solidFill>
                  <a:srgbClr val="202020"/>
                </a:solidFill>
                <a:latin typeface="Object Sans Bold"/>
                <a:ea typeface="Object Sans Bold"/>
                <a:cs typeface="Object Sans Bold"/>
                <a:sym typeface="Object Sans Bold"/>
              </a:rPr>
              <a:t>制度改革的調節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2336488" y="5319712"/>
            <a:ext cx="997140" cy="997140"/>
          </a:xfrm>
          <a:custGeom>
            <a:avLst/>
            <a:gdLst/>
            <a:ahLst/>
            <a:cxnLst/>
            <a:rect r="r" b="b" t="t" l="l"/>
            <a:pathLst>
              <a:path h="997140" w="997140">
                <a:moveTo>
                  <a:pt x="0" y="0"/>
                </a:moveTo>
                <a:lnTo>
                  <a:pt x="997140" y="0"/>
                </a:lnTo>
                <a:lnTo>
                  <a:pt x="997140" y="997140"/>
                </a:lnTo>
                <a:lnTo>
                  <a:pt x="0" y="9971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3669548" y="5514995"/>
            <a:ext cx="12637130" cy="509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b="true">
                <a:solidFill>
                  <a:srgbClr val="FF5757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減少關係的不確定性</a:t>
            </a:r>
            <a:r>
              <a:rPr lang="en-US" sz="2799" b="true">
                <a:solidFill>
                  <a:srgbClr val="202020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，企業更願意投入大型研發聯盟，有助於知識產生與管理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3955333" y="8296392"/>
            <a:ext cx="12351346" cy="651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  <a:spcBef>
                <a:spcPct val="0"/>
              </a:spcBef>
            </a:pPr>
            <a:r>
              <a:rPr lang="en-US" b="true" sz="36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H3a：制度改革正向調節研發聯盟規模與創新績效之間的關係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0">
            <a:off x="2336488" y="6669277"/>
            <a:ext cx="997140" cy="997140"/>
          </a:xfrm>
          <a:custGeom>
            <a:avLst/>
            <a:gdLst/>
            <a:ahLst/>
            <a:cxnLst/>
            <a:rect r="r" b="b" t="t" l="l"/>
            <a:pathLst>
              <a:path h="997140" w="997140">
                <a:moveTo>
                  <a:pt x="0" y="0"/>
                </a:moveTo>
                <a:lnTo>
                  <a:pt x="997140" y="0"/>
                </a:lnTo>
                <a:lnTo>
                  <a:pt x="997140" y="997140"/>
                </a:lnTo>
                <a:lnTo>
                  <a:pt x="0" y="9971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3669548" y="6864559"/>
            <a:ext cx="12637130" cy="509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b="true">
                <a:solidFill>
                  <a:srgbClr val="FF5757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完善勞動與資本市場</a:t>
            </a:r>
            <a:r>
              <a:rPr lang="en-US" sz="2799" b="true">
                <a:solidFill>
                  <a:srgbClr val="202020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，使企業更容易獲取知識、技能、資金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6868654" y="0"/>
            <a:ext cx="0" cy="10287000"/>
          </a:xfrm>
          <a:prstGeom prst="line">
            <a:avLst/>
          </a:prstGeom>
          <a:ln cap="flat" w="38100">
            <a:solidFill>
              <a:srgbClr val="20202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629685" y="-55807"/>
            <a:ext cx="798029" cy="10398613"/>
            <a:chOff x="0" y="0"/>
            <a:chExt cx="210180" cy="273872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10180" cy="2738729"/>
            </a:xfrm>
            <a:custGeom>
              <a:avLst/>
              <a:gdLst/>
              <a:ahLst/>
              <a:cxnLst/>
              <a:rect r="r" b="b" t="t" l="l"/>
              <a:pathLst>
                <a:path h="2738729" w="210180">
                  <a:moveTo>
                    <a:pt x="0" y="0"/>
                  </a:moveTo>
                  <a:lnTo>
                    <a:pt x="210180" y="0"/>
                  </a:lnTo>
                  <a:lnTo>
                    <a:pt x="210180" y="2738729"/>
                  </a:lnTo>
                  <a:lnTo>
                    <a:pt x="0" y="2738729"/>
                  </a:lnTo>
                  <a:close/>
                </a:path>
              </a:pathLst>
            </a:custGeom>
            <a:solidFill>
              <a:srgbClr val="624C3D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66675"/>
              <a:ext cx="210180" cy="280540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2336488" y="2952465"/>
            <a:ext cx="997140" cy="997140"/>
          </a:xfrm>
          <a:custGeom>
            <a:avLst/>
            <a:gdLst/>
            <a:ahLst/>
            <a:cxnLst/>
            <a:rect r="r" b="b" t="t" l="l"/>
            <a:pathLst>
              <a:path h="997140" w="997140">
                <a:moveTo>
                  <a:pt x="0" y="0"/>
                </a:moveTo>
                <a:lnTo>
                  <a:pt x="997140" y="0"/>
                </a:lnTo>
                <a:lnTo>
                  <a:pt x="997140" y="997140"/>
                </a:lnTo>
                <a:lnTo>
                  <a:pt x="0" y="9971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336488" y="4644930"/>
            <a:ext cx="997140" cy="997140"/>
          </a:xfrm>
          <a:custGeom>
            <a:avLst/>
            <a:gdLst/>
            <a:ahLst/>
            <a:cxnLst/>
            <a:rect r="r" b="b" t="t" l="l"/>
            <a:pathLst>
              <a:path h="997140" w="997140">
                <a:moveTo>
                  <a:pt x="0" y="0"/>
                </a:moveTo>
                <a:lnTo>
                  <a:pt x="997140" y="0"/>
                </a:lnTo>
                <a:lnTo>
                  <a:pt x="997140" y="997140"/>
                </a:lnTo>
                <a:lnTo>
                  <a:pt x="0" y="9971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5400000">
            <a:off x="14597672" y="3856972"/>
            <a:ext cx="6024846" cy="368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202020"/>
                </a:solidFill>
                <a:latin typeface="Poppins"/>
                <a:ea typeface="Poppins"/>
                <a:cs typeface="Poppins"/>
                <a:sym typeface="Poppins"/>
              </a:rPr>
              <a:t>Theoretical background and hypotheses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7277724" y="8866505"/>
            <a:ext cx="598067" cy="391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 b="true">
                <a:solidFill>
                  <a:srgbClr val="A97658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09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336488" y="1123950"/>
            <a:ext cx="4616315" cy="12406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415"/>
              </a:lnSpc>
            </a:pPr>
            <a:r>
              <a:rPr lang="en-US" sz="8799" b="true">
                <a:solidFill>
                  <a:srgbClr val="202020"/>
                </a:solidFill>
                <a:latin typeface="Object Sans Bold"/>
                <a:ea typeface="Object Sans Bold"/>
                <a:cs typeface="Object Sans Bold"/>
                <a:sym typeface="Object Sans Bold"/>
              </a:rPr>
              <a:t>文獻探討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669548" y="3153220"/>
            <a:ext cx="12637130" cy="509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b="true">
                <a:solidFill>
                  <a:srgbClr val="FF5757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強化知識產權和契約執行</a:t>
            </a:r>
            <a:r>
              <a:rPr lang="en-US" sz="2799" b="true">
                <a:solidFill>
                  <a:srgbClr val="202020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，讓企業更容易與不同產業和國家的夥伴合作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669548" y="4845685"/>
            <a:ext cx="12637130" cy="509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b="true">
                <a:solidFill>
                  <a:srgbClr val="FF5757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制度的完善</a:t>
            </a:r>
            <a:r>
              <a:rPr lang="en-US" sz="2799" b="true">
                <a:solidFill>
                  <a:srgbClr val="202020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讓不同背景的夥伴更願意分享技術知識，減少擔心被不當利用的顧慮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307200" y="1533207"/>
            <a:ext cx="9188006" cy="6697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36"/>
              </a:lnSpc>
            </a:pPr>
            <a:r>
              <a:rPr lang="en-US" sz="4800" b="true">
                <a:solidFill>
                  <a:srgbClr val="202020"/>
                </a:solidFill>
                <a:latin typeface="Object Sans Bold"/>
                <a:ea typeface="Object Sans Bold"/>
                <a:cs typeface="Object Sans Bold"/>
                <a:sym typeface="Object Sans Bold"/>
              </a:rPr>
              <a:t>制度改革的調節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2336488" y="6337395"/>
            <a:ext cx="997140" cy="997140"/>
          </a:xfrm>
          <a:custGeom>
            <a:avLst/>
            <a:gdLst/>
            <a:ahLst/>
            <a:cxnLst/>
            <a:rect r="r" b="b" t="t" l="l"/>
            <a:pathLst>
              <a:path h="997140" w="997140">
                <a:moveTo>
                  <a:pt x="0" y="0"/>
                </a:moveTo>
                <a:lnTo>
                  <a:pt x="997140" y="0"/>
                </a:lnTo>
                <a:lnTo>
                  <a:pt x="997140" y="997140"/>
                </a:lnTo>
                <a:lnTo>
                  <a:pt x="0" y="9971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3669548" y="6532677"/>
            <a:ext cx="12637130" cy="509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b="true">
                <a:solidFill>
                  <a:srgbClr val="202020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市場機制下的</a:t>
            </a:r>
            <a:r>
              <a:rPr lang="en-US" sz="2799" b="true">
                <a:solidFill>
                  <a:srgbClr val="FF5757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多樣化人力和技術資源</a:t>
            </a:r>
            <a:r>
              <a:rPr lang="en-US" sz="2799" b="true">
                <a:solidFill>
                  <a:srgbClr val="202020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更易獲得，企業能夠更有效吸收和整合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2459344" y="8375805"/>
            <a:ext cx="1158912" cy="547850"/>
          </a:xfrm>
          <a:custGeom>
            <a:avLst/>
            <a:gdLst/>
            <a:ahLst/>
            <a:cxnLst/>
            <a:rect r="r" b="b" t="t" l="l"/>
            <a:pathLst>
              <a:path h="547850" w="1158912">
                <a:moveTo>
                  <a:pt x="0" y="0"/>
                </a:moveTo>
                <a:lnTo>
                  <a:pt x="1158912" y="0"/>
                </a:lnTo>
                <a:lnTo>
                  <a:pt x="1158912" y="547850"/>
                </a:lnTo>
                <a:lnTo>
                  <a:pt x="0" y="5478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3829657" y="8272145"/>
            <a:ext cx="12808546" cy="651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  <a:spcBef>
                <a:spcPct val="0"/>
              </a:spcBef>
            </a:pPr>
            <a:r>
              <a:rPr lang="en-US" b="true" sz="36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H3b：制度改革正向調節研發聯盟多樣性與創新績效之間的關係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6868654" y="0"/>
            <a:ext cx="0" cy="10287000"/>
          </a:xfrm>
          <a:prstGeom prst="line">
            <a:avLst/>
          </a:prstGeom>
          <a:ln cap="flat" w="38100">
            <a:solidFill>
              <a:srgbClr val="20202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629685" y="-55807"/>
            <a:ext cx="798029" cy="10398613"/>
            <a:chOff x="0" y="0"/>
            <a:chExt cx="210180" cy="273872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10180" cy="2738729"/>
            </a:xfrm>
            <a:custGeom>
              <a:avLst/>
              <a:gdLst/>
              <a:ahLst/>
              <a:cxnLst/>
              <a:rect r="r" b="b" t="t" l="l"/>
              <a:pathLst>
                <a:path h="2738729" w="210180">
                  <a:moveTo>
                    <a:pt x="0" y="0"/>
                  </a:moveTo>
                  <a:lnTo>
                    <a:pt x="210180" y="0"/>
                  </a:lnTo>
                  <a:lnTo>
                    <a:pt x="210180" y="2738729"/>
                  </a:lnTo>
                  <a:lnTo>
                    <a:pt x="0" y="2738729"/>
                  </a:lnTo>
                  <a:close/>
                </a:path>
              </a:pathLst>
            </a:custGeom>
            <a:solidFill>
              <a:srgbClr val="624C3D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66675"/>
              <a:ext cx="210180" cy="280540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5400000">
            <a:off x="15497347" y="2957298"/>
            <a:ext cx="4225496" cy="368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202020"/>
                </a:solidFill>
                <a:latin typeface="Poppins"/>
                <a:ea typeface="Poppins"/>
                <a:cs typeface="Poppins"/>
                <a:sym typeface="Poppins"/>
              </a:rPr>
              <a:t>Methods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7277724" y="8866505"/>
            <a:ext cx="598067" cy="391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 b="true">
                <a:solidFill>
                  <a:srgbClr val="A97658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10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3536520" y="1253176"/>
            <a:ext cx="11214961" cy="8005124"/>
          </a:xfrm>
          <a:custGeom>
            <a:avLst/>
            <a:gdLst/>
            <a:ahLst/>
            <a:cxnLst/>
            <a:rect r="r" b="b" t="t" l="l"/>
            <a:pathLst>
              <a:path h="8005124" w="11214961">
                <a:moveTo>
                  <a:pt x="0" y="0"/>
                </a:moveTo>
                <a:lnTo>
                  <a:pt x="11214960" y="0"/>
                </a:lnTo>
                <a:lnTo>
                  <a:pt x="11214960" y="8005124"/>
                </a:lnTo>
                <a:lnTo>
                  <a:pt x="0" y="80051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4722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336488" y="1123950"/>
            <a:ext cx="6621895" cy="12406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415"/>
              </a:lnSpc>
            </a:pPr>
            <a:r>
              <a:rPr lang="en-US" sz="8799" b="true">
                <a:solidFill>
                  <a:srgbClr val="202020"/>
                </a:solidFill>
                <a:latin typeface="Object Sans Bold"/>
                <a:ea typeface="Object Sans Bold"/>
                <a:cs typeface="Object Sans Bold"/>
                <a:sym typeface="Object Sans Bold"/>
              </a:rPr>
              <a:t>概念模型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3335541" cy="10287000"/>
            <a:chOff x="0" y="0"/>
            <a:chExt cx="4447388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16013" t="0" r="62363" b="0"/>
            <a:stretch>
              <a:fillRect/>
            </a:stretch>
          </p:blipFill>
          <p:spPr>
            <a:xfrm flipH="false" flipV="false">
              <a:off x="0" y="0"/>
              <a:ext cx="4447388" cy="13716000"/>
            </a:xfrm>
            <a:prstGeom prst="rect">
              <a:avLst/>
            </a:prstGeom>
          </p:spPr>
        </p:pic>
      </p:grpSp>
      <p:sp>
        <p:nvSpPr>
          <p:cNvPr name="AutoShape 4" id="4"/>
          <p:cNvSpPr/>
          <p:nvPr/>
        </p:nvSpPr>
        <p:spPr>
          <a:xfrm>
            <a:off x="16868654" y="0"/>
            <a:ext cx="0" cy="10287000"/>
          </a:xfrm>
          <a:prstGeom prst="line">
            <a:avLst/>
          </a:prstGeom>
          <a:ln cap="flat" w="38100">
            <a:solidFill>
              <a:srgbClr val="20202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true" flipV="false" rot="0">
            <a:off x="4114398" y="1104900"/>
            <a:ext cx="1049101" cy="1049101"/>
          </a:xfrm>
          <a:custGeom>
            <a:avLst/>
            <a:gdLst/>
            <a:ahLst/>
            <a:cxnLst/>
            <a:rect r="r" b="b" t="t" l="l"/>
            <a:pathLst>
              <a:path h="1049101" w="1049101">
                <a:moveTo>
                  <a:pt x="1049101" y="0"/>
                </a:moveTo>
                <a:lnTo>
                  <a:pt x="0" y="0"/>
                </a:lnTo>
                <a:lnTo>
                  <a:pt x="0" y="1049101"/>
                </a:lnTo>
                <a:lnTo>
                  <a:pt x="1049101" y="1049101"/>
                </a:lnTo>
                <a:lnTo>
                  <a:pt x="1049101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249" y="1171575"/>
            <a:ext cx="1334642" cy="8429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975"/>
              </a:lnSpc>
            </a:pPr>
            <a:r>
              <a:rPr lang="en-US" b="true" sz="8799">
                <a:solidFill>
                  <a:srgbClr val="FFFFFF"/>
                </a:solidFill>
                <a:latin typeface="Object Sans Ultra-Bold"/>
                <a:ea typeface="Object Sans Ultra-Bold"/>
                <a:cs typeface="Object Sans Ultra-Bold"/>
                <a:sym typeface="Object Sans Ultra-Bold"/>
              </a:rPr>
              <a:t>研究設計背景</a:t>
            </a:r>
          </a:p>
        </p:txBody>
      </p:sp>
      <p:sp>
        <p:nvSpPr>
          <p:cNvPr name="TextBox 7" id="7"/>
          <p:cNvSpPr txBox="true"/>
          <p:nvPr/>
        </p:nvSpPr>
        <p:spPr>
          <a:xfrm rot="5400000">
            <a:off x="15497347" y="2957298"/>
            <a:ext cx="4225496" cy="368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202020"/>
                </a:solidFill>
                <a:latin typeface="Poppins"/>
                <a:ea typeface="Poppins"/>
                <a:cs typeface="Poppins"/>
                <a:sym typeface="Poppins"/>
              </a:rPr>
              <a:t>Methods</a:t>
            </a:r>
            <a:r>
              <a:rPr lang="en-US" sz="2000">
                <a:solidFill>
                  <a:srgbClr val="20202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7277724" y="8866505"/>
            <a:ext cx="598067" cy="391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 b="true">
                <a:solidFill>
                  <a:srgbClr val="A97658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11</a:t>
            </a:r>
          </a:p>
        </p:txBody>
      </p:sp>
      <p:sp>
        <p:nvSpPr>
          <p:cNvPr name="Freeform 9" id="9"/>
          <p:cNvSpPr/>
          <p:nvPr/>
        </p:nvSpPr>
        <p:spPr>
          <a:xfrm flipH="true" flipV="false" rot="0">
            <a:off x="4114398" y="4158453"/>
            <a:ext cx="1049101" cy="1049101"/>
          </a:xfrm>
          <a:custGeom>
            <a:avLst/>
            <a:gdLst/>
            <a:ahLst/>
            <a:cxnLst/>
            <a:rect r="r" b="b" t="t" l="l"/>
            <a:pathLst>
              <a:path h="1049101" w="1049101">
                <a:moveTo>
                  <a:pt x="1049101" y="0"/>
                </a:moveTo>
                <a:lnTo>
                  <a:pt x="0" y="0"/>
                </a:lnTo>
                <a:lnTo>
                  <a:pt x="0" y="1049101"/>
                </a:lnTo>
                <a:lnTo>
                  <a:pt x="1049101" y="1049101"/>
                </a:lnTo>
                <a:lnTo>
                  <a:pt x="1049101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false" rot="0">
            <a:off x="4114398" y="6665514"/>
            <a:ext cx="1049101" cy="1049101"/>
          </a:xfrm>
          <a:custGeom>
            <a:avLst/>
            <a:gdLst/>
            <a:ahLst/>
            <a:cxnLst/>
            <a:rect r="r" b="b" t="t" l="l"/>
            <a:pathLst>
              <a:path h="1049101" w="1049101">
                <a:moveTo>
                  <a:pt x="1049101" y="0"/>
                </a:moveTo>
                <a:lnTo>
                  <a:pt x="0" y="0"/>
                </a:lnTo>
                <a:lnTo>
                  <a:pt x="0" y="1049101"/>
                </a:lnTo>
                <a:lnTo>
                  <a:pt x="1049101" y="1049101"/>
                </a:lnTo>
                <a:lnTo>
                  <a:pt x="1049101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5544499" y="1175108"/>
            <a:ext cx="4101914" cy="651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 b="true">
                <a:solidFill>
                  <a:srgbClr val="202020"/>
                </a:solidFill>
                <a:latin typeface="Poppins Bold"/>
                <a:ea typeface="Poppins Bold"/>
                <a:cs typeface="Poppins Bold"/>
                <a:sym typeface="Poppins Bold"/>
              </a:rPr>
              <a:t>印度新興市場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544499" y="2054051"/>
            <a:ext cx="11116293" cy="1677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9" indent="-302260" lvl="1">
              <a:lnSpc>
                <a:spcPts val="4479"/>
              </a:lnSpc>
              <a:buFont typeface="Arial"/>
              <a:buChar char="•"/>
            </a:pPr>
            <a:r>
              <a:rPr lang="en-US" sz="2799">
                <a:solidFill>
                  <a:srgbClr val="202020"/>
                </a:solidFill>
                <a:latin typeface="Poppins"/>
                <a:ea typeface="Poppins"/>
                <a:cs typeface="Poppins"/>
                <a:sym typeface="Poppins"/>
              </a:rPr>
              <a:t>增長潛力：1991年開始自由化，並強化市場支持制度</a:t>
            </a:r>
          </a:p>
          <a:p>
            <a:pPr algn="l" marL="604519" indent="-302260" lvl="1">
              <a:lnSpc>
                <a:spcPts val="4479"/>
              </a:lnSpc>
              <a:buFont typeface="Arial"/>
              <a:buChar char="•"/>
            </a:pPr>
            <a:r>
              <a:rPr lang="en-US" sz="2799">
                <a:solidFill>
                  <a:srgbClr val="202020"/>
                </a:solidFill>
                <a:latin typeface="Poppins"/>
                <a:ea typeface="Poppins"/>
                <a:cs typeface="Poppins"/>
                <a:sym typeface="Poppins"/>
              </a:rPr>
              <a:t>知識產權：1994年成為GATT(關稅暨貿易總協定)、TRIPS(與貿易相關智慧財產權協定)簽署國後通過一系列專利法修正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544499" y="4304861"/>
            <a:ext cx="4886660" cy="651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 b="true">
                <a:solidFill>
                  <a:srgbClr val="202020"/>
                </a:solidFill>
                <a:latin typeface="Poppins Bold"/>
                <a:ea typeface="Poppins Bold"/>
                <a:cs typeface="Poppins Bold"/>
                <a:sym typeface="Poppins Bold"/>
              </a:rPr>
              <a:t>印度商業集團特點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544499" y="5074204"/>
            <a:ext cx="11116293" cy="1115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9" indent="-302260" lvl="1">
              <a:lnSpc>
                <a:spcPts val="4479"/>
              </a:lnSpc>
              <a:buFont typeface="Arial"/>
              <a:buChar char="•"/>
            </a:pPr>
            <a:r>
              <a:rPr lang="en-US" sz="2799">
                <a:solidFill>
                  <a:srgbClr val="202020"/>
                </a:solidFill>
                <a:latin typeface="Poppins"/>
                <a:ea typeface="Poppins"/>
                <a:cs typeface="Poppins"/>
                <a:sym typeface="Poppins"/>
              </a:rPr>
              <a:t>內部資源共享：集團性多實體結構、作為支持附屬公司的中介機構</a:t>
            </a:r>
          </a:p>
          <a:p>
            <a:pPr algn="l" marL="604519" indent="-302260" lvl="1">
              <a:lnSpc>
                <a:spcPts val="4479"/>
              </a:lnSpc>
              <a:buFont typeface="Arial"/>
              <a:buChar char="•"/>
            </a:pPr>
            <a:r>
              <a:rPr lang="en-US" sz="2799">
                <a:solidFill>
                  <a:srgbClr val="202020"/>
                </a:solidFill>
                <a:latin typeface="Poppins"/>
                <a:ea typeface="Poppins"/>
                <a:cs typeface="Poppins"/>
                <a:sym typeface="Poppins"/>
              </a:rPr>
              <a:t>國際聯盟夥伴的吸引力：對提升企業知識、技術能力重要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544499" y="6811922"/>
            <a:ext cx="4101914" cy="651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 b="true">
                <a:solidFill>
                  <a:srgbClr val="202020"/>
                </a:solidFill>
                <a:latin typeface="Poppins Bold"/>
                <a:ea typeface="Poppins Bold"/>
                <a:cs typeface="Poppins Bold"/>
                <a:sym typeface="Poppins Bold"/>
              </a:rPr>
              <a:t>時間點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5544499" y="7581265"/>
            <a:ext cx="11116293" cy="1677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9" indent="-302260" lvl="1">
              <a:lnSpc>
                <a:spcPts val="4479"/>
              </a:lnSpc>
              <a:buFont typeface="Arial"/>
              <a:buChar char="•"/>
            </a:pPr>
            <a:r>
              <a:rPr lang="en-US" sz="2799">
                <a:solidFill>
                  <a:srgbClr val="202020"/>
                </a:solidFill>
                <a:latin typeface="Poppins"/>
                <a:ea typeface="Poppins"/>
                <a:cs typeface="Poppins"/>
                <a:sym typeface="Poppins"/>
              </a:rPr>
              <a:t>選擇</a:t>
            </a:r>
            <a:r>
              <a:rPr lang="en-US" sz="2799">
                <a:solidFill>
                  <a:srgbClr val="FF5757"/>
                </a:solidFill>
                <a:latin typeface="Poppins"/>
                <a:ea typeface="Poppins"/>
                <a:cs typeface="Poppins"/>
                <a:sym typeface="Poppins"/>
              </a:rPr>
              <a:t>2003至2014年</a:t>
            </a:r>
            <a:r>
              <a:rPr lang="en-US" sz="2799">
                <a:solidFill>
                  <a:srgbClr val="202020"/>
                </a:solidFill>
                <a:latin typeface="Poppins"/>
                <a:ea typeface="Poppins"/>
                <a:cs typeface="Poppins"/>
                <a:sym typeface="Poppins"/>
              </a:rPr>
              <a:t>的公司數據</a:t>
            </a:r>
          </a:p>
          <a:p>
            <a:pPr algn="l" marL="604519" indent="-302260" lvl="1">
              <a:lnSpc>
                <a:spcPts val="4479"/>
              </a:lnSpc>
              <a:buFont typeface="Arial"/>
              <a:buChar char="•"/>
            </a:pPr>
            <a:r>
              <a:rPr lang="en-US" sz="2799">
                <a:solidFill>
                  <a:srgbClr val="202020"/>
                </a:solidFill>
                <a:latin typeface="Poppins"/>
                <a:ea typeface="Poppins"/>
                <a:cs typeface="Poppins"/>
                <a:sym typeface="Poppins"/>
              </a:rPr>
              <a:t>因為2003年後，印度高科技行業因網路泡沫破裂後的國內外投資、聯盟、併購，經歷顯著的成長。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3335541" cy="10287000"/>
            <a:chOff x="0" y="0"/>
            <a:chExt cx="4447388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16013" t="0" r="62363" b="0"/>
            <a:stretch>
              <a:fillRect/>
            </a:stretch>
          </p:blipFill>
          <p:spPr>
            <a:xfrm flipH="false" flipV="false">
              <a:off x="0" y="0"/>
              <a:ext cx="4447388" cy="13716000"/>
            </a:xfrm>
            <a:prstGeom prst="rect">
              <a:avLst/>
            </a:prstGeom>
          </p:spPr>
        </p:pic>
      </p:grpSp>
      <p:sp>
        <p:nvSpPr>
          <p:cNvPr name="AutoShape 4" id="4"/>
          <p:cNvSpPr/>
          <p:nvPr/>
        </p:nvSpPr>
        <p:spPr>
          <a:xfrm>
            <a:off x="16868654" y="0"/>
            <a:ext cx="0" cy="10287000"/>
          </a:xfrm>
          <a:prstGeom prst="line">
            <a:avLst/>
          </a:prstGeom>
          <a:ln cap="flat" w="38100">
            <a:solidFill>
              <a:srgbClr val="20202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true" flipV="false" rot="0">
            <a:off x="4111046" y="1104900"/>
            <a:ext cx="1049101" cy="1049101"/>
          </a:xfrm>
          <a:custGeom>
            <a:avLst/>
            <a:gdLst/>
            <a:ahLst/>
            <a:cxnLst/>
            <a:rect r="r" b="b" t="t" l="l"/>
            <a:pathLst>
              <a:path h="1049101" w="1049101">
                <a:moveTo>
                  <a:pt x="1049101" y="0"/>
                </a:moveTo>
                <a:lnTo>
                  <a:pt x="0" y="0"/>
                </a:lnTo>
                <a:lnTo>
                  <a:pt x="0" y="1049101"/>
                </a:lnTo>
                <a:lnTo>
                  <a:pt x="1049101" y="1049101"/>
                </a:lnTo>
                <a:lnTo>
                  <a:pt x="1049101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249" y="1171575"/>
            <a:ext cx="1334642" cy="8429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975"/>
              </a:lnSpc>
            </a:pPr>
            <a:r>
              <a:rPr lang="en-US" b="true" sz="8799">
                <a:solidFill>
                  <a:srgbClr val="FFFFFF"/>
                </a:solidFill>
                <a:latin typeface="Object Sans Ultra-Bold"/>
                <a:ea typeface="Object Sans Ultra-Bold"/>
                <a:cs typeface="Object Sans Ultra-Bold"/>
                <a:sym typeface="Object Sans Ultra-Bold"/>
              </a:rPr>
              <a:t>研究樣本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474472" y="1175108"/>
            <a:ext cx="4101914" cy="651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 b="true">
                <a:solidFill>
                  <a:srgbClr val="202020"/>
                </a:solidFill>
                <a:latin typeface="Poppins Bold"/>
                <a:ea typeface="Poppins Bold"/>
                <a:cs typeface="Poppins Bold"/>
                <a:sym typeface="Poppins Bold"/>
              </a:rPr>
              <a:t>研究對象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474472" y="2054051"/>
            <a:ext cx="11116293" cy="1115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9" indent="-302260" lvl="1">
              <a:lnSpc>
                <a:spcPts val="4479"/>
              </a:lnSpc>
              <a:buFont typeface="Arial"/>
              <a:buChar char="•"/>
            </a:pPr>
            <a:r>
              <a:rPr lang="en-US" sz="2799">
                <a:solidFill>
                  <a:srgbClr val="202020"/>
                </a:solidFill>
                <a:latin typeface="Poppins"/>
                <a:ea typeface="Poppins"/>
                <a:cs typeface="Poppins"/>
                <a:sym typeface="Poppins"/>
              </a:rPr>
              <a:t>選擇</a:t>
            </a:r>
            <a:r>
              <a:rPr lang="en-US" sz="2799">
                <a:solidFill>
                  <a:srgbClr val="FF5757"/>
                </a:solidFill>
                <a:latin typeface="Poppins"/>
                <a:ea typeface="Poppins"/>
                <a:cs typeface="Poppins"/>
                <a:sym typeface="Poppins"/>
              </a:rPr>
              <a:t>研發投入最多</a:t>
            </a:r>
            <a:r>
              <a:rPr lang="en-US" sz="2799">
                <a:solidFill>
                  <a:srgbClr val="202020"/>
                </a:solidFill>
                <a:latin typeface="Poppins"/>
                <a:ea typeface="Poppins"/>
                <a:cs typeface="Poppins"/>
                <a:sym typeface="Poppins"/>
              </a:rPr>
              <a:t>的五個高科技行業：資訊技術、生物製藥、電氣及電子設備、汽車及零件、電信服務業</a:t>
            </a:r>
          </a:p>
        </p:txBody>
      </p:sp>
      <p:sp>
        <p:nvSpPr>
          <p:cNvPr name="TextBox 9" id="9"/>
          <p:cNvSpPr txBox="true"/>
          <p:nvPr/>
        </p:nvSpPr>
        <p:spPr>
          <a:xfrm rot="5400000">
            <a:off x="15497347" y="2957298"/>
            <a:ext cx="4225496" cy="368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202020"/>
                </a:solidFill>
                <a:latin typeface="Poppins"/>
                <a:ea typeface="Poppins"/>
                <a:cs typeface="Poppins"/>
                <a:sym typeface="Poppins"/>
              </a:rPr>
              <a:t>Methods</a:t>
            </a:r>
            <a:r>
              <a:rPr lang="en-US" sz="2000">
                <a:solidFill>
                  <a:srgbClr val="20202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7277724" y="8866505"/>
            <a:ext cx="598067" cy="391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 b="true">
                <a:solidFill>
                  <a:srgbClr val="A97658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12</a:t>
            </a:r>
          </a:p>
        </p:txBody>
      </p:sp>
      <p:sp>
        <p:nvSpPr>
          <p:cNvPr name="Freeform 11" id="11"/>
          <p:cNvSpPr/>
          <p:nvPr/>
        </p:nvSpPr>
        <p:spPr>
          <a:xfrm flipH="true" flipV="false" rot="0">
            <a:off x="4111046" y="3720749"/>
            <a:ext cx="1049101" cy="1049101"/>
          </a:xfrm>
          <a:custGeom>
            <a:avLst/>
            <a:gdLst/>
            <a:ahLst/>
            <a:cxnLst/>
            <a:rect r="r" b="b" t="t" l="l"/>
            <a:pathLst>
              <a:path h="1049101" w="1049101">
                <a:moveTo>
                  <a:pt x="1049101" y="0"/>
                </a:moveTo>
                <a:lnTo>
                  <a:pt x="0" y="0"/>
                </a:lnTo>
                <a:lnTo>
                  <a:pt x="0" y="1049101"/>
                </a:lnTo>
                <a:lnTo>
                  <a:pt x="1049101" y="1049101"/>
                </a:lnTo>
                <a:lnTo>
                  <a:pt x="1049101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5474472" y="3790957"/>
            <a:ext cx="4101914" cy="651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 b="true">
                <a:solidFill>
                  <a:srgbClr val="202020"/>
                </a:solidFill>
                <a:latin typeface="Poppins Bold"/>
                <a:ea typeface="Poppins Bold"/>
                <a:cs typeface="Poppins Bold"/>
                <a:sym typeface="Poppins Bold"/>
              </a:rPr>
              <a:t>數據來源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474472" y="4560300"/>
            <a:ext cx="11116293" cy="1115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9" indent="-302260" lvl="1">
              <a:lnSpc>
                <a:spcPts val="4479"/>
              </a:lnSpc>
              <a:buFont typeface="Arial"/>
              <a:buChar char="•"/>
            </a:pPr>
            <a:r>
              <a:rPr lang="en-US" sz="2799">
                <a:solidFill>
                  <a:srgbClr val="202020"/>
                </a:solidFill>
                <a:latin typeface="Poppins"/>
                <a:ea typeface="Poppins"/>
                <a:cs typeface="Poppins"/>
                <a:sym typeface="Poppins"/>
              </a:rPr>
              <a:t>India Business Insight Database (IBID)、Thomson Reuters Eikon database、SDC Platinum、PATSTAT、專利局、證交所</a:t>
            </a:r>
          </a:p>
        </p:txBody>
      </p:sp>
      <p:sp>
        <p:nvSpPr>
          <p:cNvPr name="Freeform 14" id="14"/>
          <p:cNvSpPr/>
          <p:nvPr/>
        </p:nvSpPr>
        <p:spPr>
          <a:xfrm flipH="true" flipV="false" rot="0">
            <a:off x="4111046" y="6227810"/>
            <a:ext cx="1049101" cy="1049101"/>
          </a:xfrm>
          <a:custGeom>
            <a:avLst/>
            <a:gdLst/>
            <a:ahLst/>
            <a:cxnLst/>
            <a:rect r="r" b="b" t="t" l="l"/>
            <a:pathLst>
              <a:path h="1049101" w="1049101">
                <a:moveTo>
                  <a:pt x="1049101" y="0"/>
                </a:moveTo>
                <a:lnTo>
                  <a:pt x="0" y="0"/>
                </a:lnTo>
                <a:lnTo>
                  <a:pt x="0" y="1049101"/>
                </a:lnTo>
                <a:lnTo>
                  <a:pt x="1049101" y="1049101"/>
                </a:lnTo>
                <a:lnTo>
                  <a:pt x="1049101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5474472" y="6298018"/>
            <a:ext cx="4101914" cy="651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 b="true">
                <a:solidFill>
                  <a:srgbClr val="202020"/>
                </a:solidFill>
                <a:latin typeface="Poppins Bold"/>
                <a:ea typeface="Poppins Bold"/>
                <a:cs typeface="Poppins Bold"/>
                <a:sym typeface="Poppins Bold"/>
              </a:rPr>
              <a:t>研究樣本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5474472" y="7067361"/>
            <a:ext cx="11116293" cy="22390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9" indent="-302260" lvl="1">
              <a:lnSpc>
                <a:spcPts val="4479"/>
              </a:lnSpc>
              <a:buFont typeface="Arial"/>
              <a:buChar char="•"/>
            </a:pPr>
            <a:r>
              <a:rPr lang="en-US" sz="2799">
                <a:solidFill>
                  <a:srgbClr val="202020"/>
                </a:solidFill>
                <a:latin typeface="Poppins"/>
                <a:ea typeface="Poppins"/>
                <a:cs typeface="Poppins"/>
                <a:sym typeface="Poppins"/>
              </a:rPr>
              <a:t>2003至2014年間</a:t>
            </a:r>
            <a:r>
              <a:rPr lang="en-US" sz="2799">
                <a:solidFill>
                  <a:srgbClr val="FF5757"/>
                </a:solidFill>
                <a:latin typeface="Poppins"/>
                <a:ea typeface="Poppins"/>
                <a:cs typeface="Poppins"/>
                <a:sym typeface="Poppins"/>
              </a:rPr>
              <a:t>至少有一個活躍研發聯盟</a:t>
            </a:r>
            <a:r>
              <a:rPr lang="en-US" sz="2799">
                <a:solidFill>
                  <a:srgbClr val="202020"/>
                </a:solidFill>
                <a:latin typeface="Poppins"/>
                <a:ea typeface="Poppins"/>
                <a:cs typeface="Poppins"/>
                <a:sym typeface="Poppins"/>
              </a:rPr>
              <a:t>的公司，共185家公司</a:t>
            </a:r>
          </a:p>
          <a:p>
            <a:pPr algn="l" marL="604519" indent="-302260" lvl="1">
              <a:lnSpc>
                <a:spcPts val="4479"/>
              </a:lnSpc>
              <a:buFont typeface="Arial"/>
              <a:buChar char="•"/>
            </a:pPr>
            <a:r>
              <a:rPr lang="en-US" sz="2799">
                <a:solidFill>
                  <a:srgbClr val="202020"/>
                </a:solidFill>
                <a:latin typeface="Poppins"/>
                <a:ea typeface="Poppins"/>
                <a:cs typeface="Poppins"/>
                <a:sym typeface="Poppins"/>
              </a:rPr>
              <a:t>共形成2832個聯盟，942個是研發聯盟 (82%是國際合作夥伴) </a:t>
            </a:r>
          </a:p>
          <a:p>
            <a:pPr algn="l" marL="604519" indent="-302260" lvl="1">
              <a:lnSpc>
                <a:spcPts val="4479"/>
              </a:lnSpc>
              <a:buFont typeface="Arial"/>
              <a:buChar char="•"/>
            </a:pPr>
            <a:r>
              <a:rPr lang="en-US" sz="2799">
                <a:solidFill>
                  <a:srgbClr val="202020"/>
                </a:solidFill>
                <a:latin typeface="Poppins"/>
                <a:ea typeface="Poppins"/>
                <a:cs typeface="Poppins"/>
                <a:sym typeface="Poppins"/>
              </a:rPr>
              <a:t>共有2116個公司年度（firm-year）觀察值的</a:t>
            </a:r>
            <a:r>
              <a:rPr lang="en-US" sz="2799">
                <a:solidFill>
                  <a:srgbClr val="FF5757"/>
                </a:solidFill>
                <a:latin typeface="Poppins"/>
                <a:ea typeface="Poppins"/>
                <a:cs typeface="Poppins"/>
                <a:sym typeface="Poppins"/>
              </a:rPr>
              <a:t>縱向研究</a:t>
            </a:r>
          </a:p>
          <a:p>
            <a:pPr algn="l" marL="604519" indent="-302260" lvl="1">
              <a:lnSpc>
                <a:spcPts val="4479"/>
              </a:lnSpc>
              <a:buFont typeface="Arial"/>
              <a:buChar char="•"/>
            </a:pPr>
            <a:r>
              <a:rPr lang="en-US" sz="2799">
                <a:solidFill>
                  <a:srgbClr val="202020"/>
                </a:solidFill>
                <a:latin typeface="Poppins"/>
                <a:ea typeface="Poppins"/>
                <a:cs typeface="Poppins"/>
                <a:sym typeface="Poppins"/>
              </a:rPr>
              <a:t>PATSTAT收集</a:t>
            </a:r>
            <a:r>
              <a:rPr lang="en-US" sz="2799">
                <a:solidFill>
                  <a:srgbClr val="FF5757"/>
                </a:solidFill>
                <a:latin typeface="Poppins"/>
                <a:ea typeface="Poppins"/>
                <a:cs typeface="Poppins"/>
                <a:sym typeface="Poppins"/>
              </a:rPr>
              <a:t>2003 ~ 2015年專利數據</a:t>
            </a:r>
            <a:r>
              <a:rPr lang="en-US" sz="2799">
                <a:solidFill>
                  <a:srgbClr val="202020"/>
                </a:solidFill>
                <a:latin typeface="Poppins"/>
                <a:ea typeface="Poppins"/>
                <a:cs typeface="Poppins"/>
                <a:sym typeface="Poppins"/>
              </a:rPr>
              <a:t>，共2566個成功發明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>
  <p:cSld>
    <p:bg>
      <p:bgPr>
        <a:solidFill>
          <a:srgbClr val="624C3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6868654" y="0"/>
            <a:ext cx="0" cy="1028700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5400000">
            <a:off x="15497347" y="2957298"/>
            <a:ext cx="4225496" cy="368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Methods</a:t>
            </a: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7277724" y="8866505"/>
            <a:ext cx="598067" cy="391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 b="true">
                <a:solidFill>
                  <a:srgbClr val="FFFFFF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13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1171575"/>
            <a:ext cx="9301253" cy="11917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975"/>
              </a:lnSpc>
            </a:pPr>
            <a:r>
              <a:rPr lang="en-US" b="true" sz="8799">
                <a:solidFill>
                  <a:srgbClr val="FFFFFF"/>
                </a:solidFill>
                <a:latin typeface="Object Sans Bold"/>
                <a:ea typeface="Object Sans Bold"/>
                <a:cs typeface="Object Sans Bold"/>
                <a:sym typeface="Object Sans Bold"/>
              </a:rPr>
              <a:t>應變數－創新績效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631986" y="3599217"/>
            <a:ext cx="14382040" cy="2189132"/>
            <a:chOff x="0" y="0"/>
            <a:chExt cx="3738819" cy="56909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738819" cy="569096"/>
            </a:xfrm>
            <a:custGeom>
              <a:avLst/>
              <a:gdLst/>
              <a:ahLst/>
              <a:cxnLst/>
              <a:rect r="r" b="b" t="t" l="l"/>
              <a:pathLst>
                <a:path h="569096" w="3738819">
                  <a:moveTo>
                    <a:pt x="0" y="0"/>
                  </a:moveTo>
                  <a:lnTo>
                    <a:pt x="3738819" y="0"/>
                  </a:lnTo>
                  <a:lnTo>
                    <a:pt x="3738819" y="569096"/>
                  </a:lnTo>
                  <a:lnTo>
                    <a:pt x="0" y="56909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3738819" cy="62624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631986" y="6522344"/>
            <a:ext cx="14382040" cy="2189132"/>
            <a:chOff x="0" y="0"/>
            <a:chExt cx="3738819" cy="569096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738819" cy="569096"/>
            </a:xfrm>
            <a:custGeom>
              <a:avLst/>
              <a:gdLst/>
              <a:ahLst/>
              <a:cxnLst/>
              <a:rect r="r" b="b" t="t" l="l"/>
              <a:pathLst>
                <a:path h="569096" w="3738819">
                  <a:moveTo>
                    <a:pt x="0" y="0"/>
                  </a:moveTo>
                  <a:lnTo>
                    <a:pt x="3738819" y="0"/>
                  </a:lnTo>
                  <a:lnTo>
                    <a:pt x="3738819" y="569096"/>
                  </a:lnTo>
                  <a:lnTo>
                    <a:pt x="0" y="56909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57150"/>
              <a:ext cx="3738819" cy="62624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028700" y="3141448"/>
            <a:ext cx="3389874" cy="915539"/>
            <a:chOff x="0" y="0"/>
            <a:chExt cx="881247" cy="238008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81247" cy="238008"/>
            </a:xfrm>
            <a:custGeom>
              <a:avLst/>
              <a:gdLst/>
              <a:ahLst/>
              <a:cxnLst/>
              <a:rect r="r" b="b" t="t" l="l"/>
              <a:pathLst>
                <a:path h="238008" w="881247">
                  <a:moveTo>
                    <a:pt x="0" y="0"/>
                  </a:moveTo>
                  <a:lnTo>
                    <a:pt x="881247" y="0"/>
                  </a:lnTo>
                  <a:lnTo>
                    <a:pt x="881247" y="238008"/>
                  </a:lnTo>
                  <a:lnTo>
                    <a:pt x="0" y="238008"/>
                  </a:lnTo>
                  <a:close/>
                </a:path>
              </a:pathLst>
            </a:custGeom>
            <a:solidFill>
              <a:srgbClr val="202020"/>
            </a:solidFill>
            <a:ln cap="sq">
              <a:noFill/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57150"/>
              <a:ext cx="881247" cy="2951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028700" y="6064574"/>
            <a:ext cx="3389874" cy="915539"/>
            <a:chOff x="0" y="0"/>
            <a:chExt cx="881247" cy="238008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81247" cy="238008"/>
            </a:xfrm>
            <a:custGeom>
              <a:avLst/>
              <a:gdLst/>
              <a:ahLst/>
              <a:cxnLst/>
              <a:rect r="r" b="b" t="t" l="l"/>
              <a:pathLst>
                <a:path h="238008" w="881247">
                  <a:moveTo>
                    <a:pt x="0" y="0"/>
                  </a:moveTo>
                  <a:lnTo>
                    <a:pt x="881247" y="0"/>
                  </a:lnTo>
                  <a:lnTo>
                    <a:pt x="881247" y="238008"/>
                  </a:lnTo>
                  <a:lnTo>
                    <a:pt x="0" y="238008"/>
                  </a:lnTo>
                  <a:close/>
                </a:path>
              </a:pathLst>
            </a:custGeom>
            <a:solidFill>
              <a:srgbClr val="202020"/>
            </a:solidFill>
            <a:ln cap="sq">
              <a:noFill/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57150"/>
              <a:ext cx="881247" cy="2951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1298497" y="3299216"/>
            <a:ext cx="2850281" cy="566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b="true" sz="3200">
                <a:solidFill>
                  <a:srgbClr val="FFFFFF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創新數量</a:t>
            </a:r>
            <a:r>
              <a:rPr lang="en-US" sz="32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(t+1)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298497" y="6222342"/>
            <a:ext cx="2850281" cy="566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b="true" sz="3200">
                <a:solidFill>
                  <a:srgbClr val="FFFFFF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創新質量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2693509" y="4212802"/>
            <a:ext cx="12258994" cy="1036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表示創新量，使用一年內</a:t>
            </a:r>
            <a:r>
              <a:rPr lang="en-US" sz="2799">
                <a:solidFill>
                  <a:srgbClr val="FF5757"/>
                </a:solidFill>
                <a:latin typeface="Poppins"/>
                <a:ea typeface="Poppins"/>
                <a:cs typeface="Poppins"/>
                <a:sym typeface="Poppins"/>
              </a:rPr>
              <a:t>成功申請</a:t>
            </a:r>
            <a:r>
              <a:rPr lang="en-US" sz="27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專利數量來衡量，使用</a:t>
            </a:r>
            <a:r>
              <a:rPr lang="en-US" sz="2799">
                <a:solidFill>
                  <a:srgbClr val="FF5757"/>
                </a:solidFill>
                <a:latin typeface="Poppins"/>
                <a:ea typeface="Poppins"/>
                <a:cs typeface="Poppins"/>
                <a:sym typeface="Poppins"/>
              </a:rPr>
              <a:t>「申請年分」</a:t>
            </a:r>
          </a:p>
          <a:p>
            <a:pPr algn="l" marL="604519" indent="-302260" lvl="1">
              <a:lnSpc>
                <a:spcPts val="4479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申請到授權通常需經過2-3年的審查，自變數會有</a:t>
            </a:r>
            <a:r>
              <a:rPr lang="en-US" sz="2799">
                <a:solidFill>
                  <a:srgbClr val="FF5757"/>
                </a:solidFill>
                <a:latin typeface="Poppins"/>
                <a:ea typeface="Poppins"/>
                <a:cs typeface="Poppins"/>
                <a:sym typeface="Poppins"/>
              </a:rPr>
              <a:t>滯後性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2693509" y="7135929"/>
            <a:ext cx="12258994" cy="10052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以專利</a:t>
            </a:r>
            <a:r>
              <a:rPr lang="en-US" sz="2799">
                <a:solidFill>
                  <a:srgbClr val="FF5757"/>
                </a:solidFill>
                <a:latin typeface="Poppins"/>
                <a:ea typeface="Poppins"/>
                <a:cs typeface="Poppins"/>
                <a:sym typeface="Poppins"/>
              </a:rPr>
              <a:t>申請後五年</a:t>
            </a:r>
            <a:r>
              <a:rPr lang="en-US" sz="27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的前向引用數量（被引用數）來衡量</a:t>
            </a:r>
          </a:p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五年的時間窗口可以有效減少新 / 舊專利在引用數量上的</a:t>
            </a:r>
            <a:r>
              <a:rPr lang="en-US" sz="2799">
                <a:solidFill>
                  <a:srgbClr val="FF5757"/>
                </a:solidFill>
                <a:latin typeface="Poppins"/>
                <a:ea typeface="Poppins"/>
                <a:cs typeface="Poppins"/>
                <a:sym typeface="Poppins"/>
              </a:rPr>
              <a:t>偏差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-1268" y="8940271"/>
            <a:ext cx="18288000" cy="19050"/>
          </a:xfrm>
          <a:prstGeom prst="line">
            <a:avLst/>
          </a:prstGeom>
          <a:ln cap="flat" w="38100">
            <a:solidFill>
              <a:srgbClr val="20202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1028700" y="9397471"/>
            <a:ext cx="3146568" cy="368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202020"/>
                </a:solidFill>
                <a:latin typeface="Poppins"/>
                <a:ea typeface="Poppins"/>
                <a:cs typeface="Poppins"/>
                <a:sym typeface="Poppins"/>
              </a:rPr>
              <a:t>Methods</a:t>
            </a:r>
            <a:r>
              <a:rPr lang="en-US" sz="2000">
                <a:solidFill>
                  <a:srgbClr val="20202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6054144" y="9397471"/>
            <a:ext cx="858497" cy="368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202020"/>
                </a:solidFill>
                <a:latin typeface="Poppins"/>
                <a:ea typeface="Poppins"/>
                <a:cs typeface="Poppins"/>
                <a:sym typeface="Poppins"/>
              </a:rPr>
              <a:t>Page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958171" y="9390486"/>
            <a:ext cx="301129" cy="391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079"/>
              </a:lnSpc>
            </a:pPr>
            <a:r>
              <a:rPr lang="en-US" sz="2199" b="true">
                <a:solidFill>
                  <a:srgbClr val="A97658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14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276627" y="5047519"/>
            <a:ext cx="1064163" cy="1064163"/>
          </a:xfrm>
          <a:custGeom>
            <a:avLst/>
            <a:gdLst/>
            <a:ahLst/>
            <a:cxnLst/>
            <a:rect r="r" b="b" t="t" l="l"/>
            <a:pathLst>
              <a:path h="1064163" w="1064163">
                <a:moveTo>
                  <a:pt x="0" y="0"/>
                </a:moveTo>
                <a:lnTo>
                  <a:pt x="1064163" y="0"/>
                </a:lnTo>
                <a:lnTo>
                  <a:pt x="1064163" y="1064164"/>
                </a:lnTo>
                <a:lnTo>
                  <a:pt x="0" y="10641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547119" y="2726056"/>
            <a:ext cx="1064163" cy="1064163"/>
          </a:xfrm>
          <a:custGeom>
            <a:avLst/>
            <a:gdLst/>
            <a:ahLst/>
            <a:cxnLst/>
            <a:rect r="r" b="b" t="t" l="l"/>
            <a:pathLst>
              <a:path h="1064163" w="1064163">
                <a:moveTo>
                  <a:pt x="0" y="0"/>
                </a:moveTo>
                <a:lnTo>
                  <a:pt x="1064163" y="0"/>
                </a:lnTo>
                <a:lnTo>
                  <a:pt x="1064163" y="1064163"/>
                </a:lnTo>
                <a:lnTo>
                  <a:pt x="0" y="10641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276627" y="2726056"/>
            <a:ext cx="1064163" cy="1064163"/>
          </a:xfrm>
          <a:custGeom>
            <a:avLst/>
            <a:gdLst/>
            <a:ahLst/>
            <a:cxnLst/>
            <a:rect r="r" b="b" t="t" l="l"/>
            <a:pathLst>
              <a:path h="1064163" w="1064163">
                <a:moveTo>
                  <a:pt x="0" y="0"/>
                </a:moveTo>
                <a:lnTo>
                  <a:pt x="1064163" y="0"/>
                </a:lnTo>
                <a:lnTo>
                  <a:pt x="1064163" y="1064163"/>
                </a:lnTo>
                <a:lnTo>
                  <a:pt x="0" y="106416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548387" y="5047519"/>
            <a:ext cx="1064163" cy="1064163"/>
          </a:xfrm>
          <a:custGeom>
            <a:avLst/>
            <a:gdLst/>
            <a:ahLst/>
            <a:cxnLst/>
            <a:rect r="r" b="b" t="t" l="l"/>
            <a:pathLst>
              <a:path h="1064163" w="1064163">
                <a:moveTo>
                  <a:pt x="0" y="0"/>
                </a:moveTo>
                <a:lnTo>
                  <a:pt x="1064163" y="0"/>
                </a:lnTo>
                <a:lnTo>
                  <a:pt x="1064163" y="1064164"/>
                </a:lnTo>
                <a:lnTo>
                  <a:pt x="0" y="106416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498767" y="1171575"/>
            <a:ext cx="13290465" cy="11917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75"/>
              </a:lnSpc>
            </a:pPr>
            <a:r>
              <a:rPr lang="en-US" b="true" sz="8799">
                <a:solidFill>
                  <a:srgbClr val="202020"/>
                </a:solidFill>
                <a:latin typeface="Object Sans Bold"/>
                <a:ea typeface="Object Sans Bold"/>
                <a:cs typeface="Object Sans Bold"/>
                <a:sym typeface="Object Sans Bold"/>
              </a:rPr>
              <a:t>自變數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601984" y="2868931"/>
            <a:ext cx="2627587" cy="566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 b="true">
                <a:solidFill>
                  <a:srgbClr val="202020"/>
                </a:solidFill>
                <a:latin typeface="Poppins Bold"/>
                <a:ea typeface="Poppins Bold"/>
                <a:cs typeface="Poppins Bold"/>
                <a:sym typeface="Poppins Bold"/>
              </a:rPr>
              <a:t>R&amp;D AP 規模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601984" y="3520578"/>
            <a:ext cx="6374981" cy="10052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21" indent="-302261" lvl="1">
              <a:lnSpc>
                <a:spcPts val="3920"/>
              </a:lnSpc>
              <a:buFont typeface="Arial"/>
              <a:buChar char="•"/>
            </a:pPr>
            <a:r>
              <a:rPr lang="en-US" sz="2800">
                <a:solidFill>
                  <a:srgbClr val="202020"/>
                </a:solidFill>
                <a:latin typeface="Poppins"/>
                <a:ea typeface="Poppins"/>
                <a:cs typeface="Poppins"/>
                <a:sym typeface="Poppins"/>
              </a:rPr>
              <a:t>測量公司活躍研發聯盟的</a:t>
            </a:r>
            <a:r>
              <a:rPr lang="en-US" sz="2800">
                <a:solidFill>
                  <a:srgbClr val="FF5757"/>
                </a:solidFill>
                <a:latin typeface="Poppins"/>
                <a:ea typeface="Poppins"/>
                <a:cs typeface="Poppins"/>
                <a:sym typeface="Poppins"/>
              </a:rPr>
              <a:t>數量</a:t>
            </a:r>
          </a:p>
          <a:p>
            <a:pPr algn="l" marL="604521" indent="-302261" lvl="1">
              <a:lnSpc>
                <a:spcPts val="3920"/>
              </a:lnSpc>
              <a:buFont typeface="Arial"/>
              <a:buChar char="•"/>
            </a:pPr>
            <a:r>
              <a:rPr lang="en-US" sz="2800">
                <a:solidFill>
                  <a:srgbClr val="202020"/>
                </a:solidFill>
                <a:latin typeface="Poppins"/>
                <a:ea typeface="Poppins"/>
                <a:cs typeface="Poppins"/>
                <a:sym typeface="Poppins"/>
              </a:rPr>
              <a:t>反映與聯盟夥伴參與外部研發的程度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601984" y="5154433"/>
            <a:ext cx="3548811" cy="566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 b="true">
                <a:solidFill>
                  <a:srgbClr val="202020"/>
                </a:solidFill>
                <a:latin typeface="Poppins Bold"/>
                <a:ea typeface="Poppins Bold"/>
                <a:cs typeface="Poppins Bold"/>
                <a:sym typeface="Poppins Bold"/>
              </a:rPr>
              <a:t>R&amp;D AP 多樣性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601984" y="5806081"/>
            <a:ext cx="6374981" cy="24911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21" indent="-302261" lvl="1">
              <a:lnSpc>
                <a:spcPts val="3920"/>
              </a:lnSpc>
              <a:buFont typeface="Arial"/>
              <a:buChar char="•"/>
            </a:pPr>
            <a:r>
              <a:rPr lang="en-US" sz="2800">
                <a:solidFill>
                  <a:srgbClr val="202020"/>
                </a:solidFill>
                <a:latin typeface="Poppins"/>
                <a:ea typeface="Poppins"/>
                <a:cs typeface="Poppins"/>
                <a:sym typeface="Poppins"/>
              </a:rPr>
              <a:t>透過聯盟獲取的資訊 &amp; 知識多樣性</a:t>
            </a:r>
          </a:p>
          <a:p>
            <a:pPr algn="l" marL="604521" indent="-302261" lvl="1">
              <a:lnSpc>
                <a:spcPts val="3920"/>
              </a:lnSpc>
              <a:buFont typeface="Arial"/>
              <a:buChar char="•"/>
            </a:pPr>
            <a:r>
              <a:rPr lang="en-US" sz="2800">
                <a:solidFill>
                  <a:srgbClr val="202020"/>
                </a:solidFill>
                <a:latin typeface="Poppins"/>
                <a:ea typeface="Poppins"/>
                <a:cs typeface="Poppins"/>
                <a:sym typeface="Poppins"/>
              </a:rPr>
              <a:t>夥伴國家：合作國家</a:t>
            </a:r>
            <a:r>
              <a:rPr lang="en-US" sz="2800">
                <a:solidFill>
                  <a:srgbClr val="FF5757"/>
                </a:solidFill>
                <a:latin typeface="Poppins"/>
                <a:ea typeface="Poppins"/>
                <a:cs typeface="Poppins"/>
                <a:sym typeface="Poppins"/>
              </a:rPr>
              <a:t>數量</a:t>
            </a:r>
          </a:p>
          <a:p>
            <a:pPr algn="l" marL="604521" indent="-302261" lvl="1">
              <a:lnSpc>
                <a:spcPts val="3920"/>
              </a:lnSpc>
              <a:buFont typeface="Arial"/>
              <a:buChar char="•"/>
            </a:pPr>
            <a:r>
              <a:rPr lang="en-US" sz="2800">
                <a:solidFill>
                  <a:srgbClr val="202020"/>
                </a:solidFill>
                <a:latin typeface="Poppins"/>
                <a:ea typeface="Poppins"/>
                <a:cs typeface="Poppins"/>
                <a:sym typeface="Poppins"/>
              </a:rPr>
              <a:t>八類型夥伴：客戶、供應商、大學、競爭對手、研究機構、相關 / 不相關行業、其他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884319" y="2868931"/>
            <a:ext cx="6858393" cy="566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 b="true">
                <a:solidFill>
                  <a:srgbClr val="202020"/>
                </a:solidFill>
                <a:latin typeface="Poppins Bold"/>
                <a:ea typeface="Poppins Bold"/>
                <a:cs typeface="Poppins Bold"/>
                <a:sym typeface="Poppins Bold"/>
              </a:rPr>
              <a:t>商業集團隸屬關係 (BGA)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884319" y="3520578"/>
            <a:ext cx="6579697" cy="10052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21" indent="-302261" lvl="1">
              <a:lnSpc>
                <a:spcPts val="3920"/>
              </a:lnSpc>
              <a:buFont typeface="Arial"/>
              <a:buChar char="•"/>
            </a:pPr>
            <a:r>
              <a:rPr lang="en-US" sz="2800">
                <a:solidFill>
                  <a:srgbClr val="202020"/>
                </a:solidFill>
                <a:latin typeface="Poppins"/>
                <a:ea typeface="Poppins"/>
                <a:cs typeface="Poppins"/>
                <a:sym typeface="Poppins"/>
              </a:rPr>
              <a:t>追蹤所有權模式、正式 / 非正式聯繫</a:t>
            </a:r>
          </a:p>
          <a:p>
            <a:pPr algn="l" marL="604521" indent="-302261" lvl="1">
              <a:lnSpc>
                <a:spcPts val="3920"/>
              </a:lnSpc>
              <a:buFont typeface="Arial"/>
              <a:buChar char="•"/>
            </a:pPr>
            <a:r>
              <a:rPr lang="en-US" sz="2800">
                <a:solidFill>
                  <a:srgbClr val="202020"/>
                </a:solidFill>
                <a:latin typeface="Poppins"/>
                <a:ea typeface="Poppins"/>
                <a:cs typeface="Poppins"/>
                <a:sym typeface="Poppins"/>
              </a:rPr>
              <a:t>有</a:t>
            </a:r>
            <a:r>
              <a:rPr lang="en-US" sz="2800">
                <a:solidFill>
                  <a:srgbClr val="FF5757"/>
                </a:solidFill>
                <a:latin typeface="Poppins"/>
                <a:ea typeface="Poppins"/>
                <a:cs typeface="Poppins"/>
                <a:sym typeface="Poppins"/>
              </a:rPr>
              <a:t>隸屬公司取 1，獨立取 0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986677" y="5154433"/>
            <a:ext cx="5067467" cy="566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 b="true">
                <a:solidFill>
                  <a:srgbClr val="202020"/>
                </a:solidFill>
                <a:latin typeface="Poppins Bold"/>
                <a:ea typeface="Poppins Bold"/>
                <a:cs typeface="Poppins Bold"/>
                <a:sym typeface="Poppins Bold"/>
              </a:rPr>
              <a:t>制度改革（Reform Index）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986677" y="5806081"/>
            <a:ext cx="6374981" cy="24911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21" indent="-302261" lvl="1">
              <a:lnSpc>
                <a:spcPts val="3920"/>
              </a:lnSpc>
              <a:buFont typeface="Arial"/>
              <a:buChar char="•"/>
            </a:pPr>
            <a:r>
              <a:rPr lang="en-US" sz="2800">
                <a:solidFill>
                  <a:srgbClr val="202020"/>
                </a:solidFill>
                <a:latin typeface="Poppins"/>
                <a:ea typeface="Poppins"/>
                <a:cs typeface="Poppins"/>
                <a:sym typeface="Poppins"/>
              </a:rPr>
              <a:t>政府為改善市場而採取的政策措施</a:t>
            </a:r>
          </a:p>
          <a:p>
            <a:pPr algn="l" marL="604521" indent="-302261" lvl="1">
              <a:lnSpc>
                <a:spcPts val="3920"/>
              </a:lnSpc>
              <a:buFont typeface="Arial"/>
              <a:buChar char="•"/>
            </a:pPr>
            <a:r>
              <a:rPr lang="en-US" sz="2800">
                <a:solidFill>
                  <a:srgbClr val="202020"/>
                </a:solidFill>
                <a:latin typeface="Poppins"/>
                <a:ea typeface="Poppins"/>
                <a:cs typeface="Poppins"/>
                <a:sym typeface="Poppins"/>
              </a:rPr>
              <a:t>範圍從</a:t>
            </a:r>
            <a:r>
              <a:rPr lang="en-US" sz="2800">
                <a:solidFill>
                  <a:srgbClr val="FF5757"/>
                </a:solidFill>
                <a:latin typeface="Poppins"/>
                <a:ea typeface="Poppins"/>
                <a:cs typeface="Poppins"/>
                <a:sym typeface="Poppins"/>
              </a:rPr>
              <a:t>0到100</a:t>
            </a:r>
            <a:r>
              <a:rPr lang="en-US" sz="2800">
                <a:solidFill>
                  <a:srgbClr val="202020"/>
                </a:solidFill>
                <a:latin typeface="Poppins"/>
                <a:ea typeface="Poppins"/>
                <a:cs typeface="Poppins"/>
                <a:sym typeface="Poppins"/>
              </a:rPr>
              <a:t>，每年更新</a:t>
            </a:r>
          </a:p>
          <a:p>
            <a:pPr algn="l" marL="604521" indent="-302261" lvl="1">
              <a:lnSpc>
                <a:spcPts val="3920"/>
              </a:lnSpc>
              <a:buFont typeface="Arial"/>
              <a:buChar char="•"/>
            </a:pPr>
            <a:r>
              <a:rPr lang="en-US" sz="2800">
                <a:solidFill>
                  <a:srgbClr val="202020"/>
                </a:solidFill>
                <a:latin typeface="Poppins"/>
                <a:ea typeface="Poppins"/>
                <a:cs typeface="Poppins"/>
                <a:sym typeface="Poppins"/>
              </a:rPr>
              <a:t>《傳統基金會》編制的經濟自由指數　四大類別：法治、政府規模、監管效率、開放市場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043227" y="1043667"/>
            <a:ext cx="965776" cy="965776"/>
          </a:xfrm>
          <a:custGeom>
            <a:avLst/>
            <a:gdLst/>
            <a:ahLst/>
            <a:cxnLst/>
            <a:rect r="r" b="b" t="t" l="l"/>
            <a:pathLst>
              <a:path h="965776" w="965776">
                <a:moveTo>
                  <a:pt x="0" y="0"/>
                </a:moveTo>
                <a:lnTo>
                  <a:pt x="965775" y="0"/>
                </a:lnTo>
                <a:lnTo>
                  <a:pt x="965775" y="965776"/>
                </a:lnTo>
                <a:lnTo>
                  <a:pt x="0" y="9657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043227" y="5589464"/>
            <a:ext cx="965776" cy="965776"/>
          </a:xfrm>
          <a:custGeom>
            <a:avLst/>
            <a:gdLst/>
            <a:ahLst/>
            <a:cxnLst/>
            <a:rect r="r" b="b" t="t" l="l"/>
            <a:pathLst>
              <a:path h="965776" w="965776">
                <a:moveTo>
                  <a:pt x="0" y="0"/>
                </a:moveTo>
                <a:lnTo>
                  <a:pt x="965775" y="0"/>
                </a:lnTo>
                <a:lnTo>
                  <a:pt x="965775" y="965776"/>
                </a:lnTo>
                <a:lnTo>
                  <a:pt x="0" y="9657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043227" y="3303826"/>
            <a:ext cx="965776" cy="965776"/>
          </a:xfrm>
          <a:custGeom>
            <a:avLst/>
            <a:gdLst/>
            <a:ahLst/>
            <a:cxnLst/>
            <a:rect r="r" b="b" t="t" l="l"/>
            <a:pathLst>
              <a:path h="965776" w="965776">
                <a:moveTo>
                  <a:pt x="0" y="0"/>
                </a:moveTo>
                <a:lnTo>
                  <a:pt x="965775" y="0"/>
                </a:lnTo>
                <a:lnTo>
                  <a:pt x="965775" y="965776"/>
                </a:lnTo>
                <a:lnTo>
                  <a:pt x="0" y="9657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043227" y="7849623"/>
            <a:ext cx="965776" cy="965776"/>
          </a:xfrm>
          <a:custGeom>
            <a:avLst/>
            <a:gdLst/>
            <a:ahLst/>
            <a:cxnLst/>
            <a:rect r="r" b="b" t="t" l="l"/>
            <a:pathLst>
              <a:path h="965776" w="965776">
                <a:moveTo>
                  <a:pt x="0" y="0"/>
                </a:moveTo>
                <a:lnTo>
                  <a:pt x="965775" y="0"/>
                </a:lnTo>
                <a:lnTo>
                  <a:pt x="965775" y="965775"/>
                </a:lnTo>
                <a:lnTo>
                  <a:pt x="0" y="9657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168435" y="1171575"/>
            <a:ext cx="7153194" cy="11917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975"/>
              </a:lnSpc>
            </a:pPr>
            <a:r>
              <a:rPr lang="en-US" b="true" sz="8799">
                <a:solidFill>
                  <a:srgbClr val="202020"/>
                </a:solidFill>
                <a:latin typeface="Object Sans Bold"/>
                <a:ea typeface="Object Sans Bold"/>
                <a:cs typeface="Object Sans Bold"/>
                <a:sym typeface="Object Sans Bold"/>
              </a:rPr>
              <a:t>控制變數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300978" y="942975"/>
            <a:ext cx="3867555" cy="566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 b="true">
                <a:solidFill>
                  <a:srgbClr val="202020"/>
                </a:solidFill>
                <a:latin typeface="Poppins Bold"/>
                <a:ea typeface="Poppins Bold"/>
                <a:cs typeface="Poppins Bold"/>
                <a:sym typeface="Poppins Bold"/>
              </a:rPr>
              <a:t>公司層面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300978" y="5488772"/>
            <a:ext cx="3867555" cy="566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 b="true">
                <a:solidFill>
                  <a:srgbClr val="202020"/>
                </a:solidFill>
                <a:latin typeface="Poppins Bold"/>
                <a:ea typeface="Poppins Bold"/>
                <a:cs typeface="Poppins Bold"/>
                <a:sym typeface="Poppins Bold"/>
              </a:rPr>
              <a:t>非研發聯盟影響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300978" y="3218101"/>
            <a:ext cx="3867555" cy="566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 b="true">
                <a:solidFill>
                  <a:srgbClr val="202020"/>
                </a:solidFill>
                <a:latin typeface="Poppins Bold"/>
                <a:ea typeface="Poppins Bold"/>
                <a:cs typeface="Poppins Bold"/>
                <a:sym typeface="Poppins Bold"/>
              </a:rPr>
              <a:t>投資組合層面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300978" y="7763898"/>
            <a:ext cx="3867555" cy="566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 b="true">
                <a:solidFill>
                  <a:srgbClr val="202020"/>
                </a:solidFill>
                <a:latin typeface="Poppins Bold"/>
                <a:ea typeface="Poppins Bold"/>
                <a:cs typeface="Poppins Bold"/>
                <a:sym typeface="Poppins Bold"/>
              </a:rPr>
              <a:t>虛擬變數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134314" y="1197872"/>
            <a:ext cx="781737" cy="5716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90"/>
              </a:lnSpc>
            </a:pPr>
            <a:r>
              <a:rPr lang="en-US" b="true" sz="3207">
                <a:solidFill>
                  <a:srgbClr val="FFFFFF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01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134314" y="5743668"/>
            <a:ext cx="781737" cy="5716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90"/>
              </a:lnSpc>
            </a:pPr>
            <a:r>
              <a:rPr lang="en-US" b="true" sz="3207">
                <a:solidFill>
                  <a:srgbClr val="FFFFFF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03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135246" y="3458030"/>
            <a:ext cx="781737" cy="5716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90"/>
              </a:lnSpc>
            </a:pPr>
            <a:r>
              <a:rPr lang="en-US" b="true" sz="3207">
                <a:solidFill>
                  <a:srgbClr val="202020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02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135246" y="8003827"/>
            <a:ext cx="781737" cy="5716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90"/>
              </a:lnSpc>
            </a:pPr>
            <a:r>
              <a:rPr lang="en-US" b="true" sz="3207">
                <a:solidFill>
                  <a:srgbClr val="202020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04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300978" y="1548186"/>
            <a:ext cx="5958322" cy="10052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202020"/>
                </a:solidFill>
                <a:latin typeface="Poppins"/>
                <a:ea typeface="Poppins"/>
                <a:cs typeface="Poppins"/>
                <a:sym typeface="Poppins"/>
              </a:rPr>
              <a:t>公司規模、研發強度、國際多元化、產品多元化、商業集團影響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1300978" y="6087103"/>
            <a:ext cx="5958322" cy="509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202020"/>
                </a:solidFill>
                <a:latin typeface="Poppins"/>
                <a:ea typeface="Poppins"/>
                <a:cs typeface="Poppins"/>
                <a:sym typeface="Poppins"/>
              </a:rPr>
              <a:t>製造、營銷、分銷或許可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1300978" y="3816433"/>
            <a:ext cx="5958322" cy="509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202020"/>
                </a:solidFill>
                <a:latin typeface="Poppins"/>
                <a:ea typeface="Poppins"/>
                <a:cs typeface="Poppins"/>
                <a:sym typeface="Poppins"/>
              </a:rPr>
              <a:t>研發聯盟經驗、公眾聯盟、國際聯盟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1300978" y="8362229"/>
            <a:ext cx="5958322" cy="10052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202020"/>
                </a:solidFill>
                <a:latin typeface="Poppins"/>
                <a:ea typeface="Poppins"/>
                <a:cs typeface="Poppins"/>
                <a:sym typeface="Poppins"/>
              </a:rPr>
              <a:t>年份虛擬變數：控制時間趨勢</a:t>
            </a:r>
          </a:p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202020"/>
                </a:solidFill>
                <a:latin typeface="Poppins"/>
                <a:ea typeface="Poppins"/>
                <a:cs typeface="Poppins"/>
                <a:sym typeface="Poppins"/>
              </a:rPr>
              <a:t>行業類別虛擬變數：控制行業效應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168435" y="2467667"/>
            <a:ext cx="7153194" cy="10052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202020"/>
                </a:solidFill>
                <a:latin typeface="Poppins"/>
                <a:ea typeface="Poppins"/>
                <a:cs typeface="Poppins"/>
                <a:sym typeface="Poppins"/>
              </a:rPr>
              <a:t>考慮可能影響公司創新績效的其他因素</a:t>
            </a:r>
          </a:p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202020"/>
                </a:solidFill>
                <a:latin typeface="Poppins"/>
                <a:ea typeface="Poppins"/>
                <a:cs typeface="Poppins"/>
                <a:sym typeface="Poppins"/>
              </a:rPr>
              <a:t>控制公司和研發聯盟層面的變數</a:t>
            </a:r>
          </a:p>
        </p:txBody>
      </p:sp>
      <p:sp>
        <p:nvSpPr>
          <p:cNvPr name="AutoShape 20" id="20"/>
          <p:cNvSpPr/>
          <p:nvPr/>
        </p:nvSpPr>
        <p:spPr>
          <a:xfrm>
            <a:off x="1047750" y="0"/>
            <a:ext cx="0" cy="10287000"/>
          </a:xfrm>
          <a:prstGeom prst="line">
            <a:avLst/>
          </a:prstGeom>
          <a:ln cap="flat" w="38100">
            <a:solidFill>
              <a:srgbClr val="20202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1" id="21"/>
          <p:cNvSpPr txBox="true"/>
          <p:nvPr/>
        </p:nvSpPr>
        <p:spPr>
          <a:xfrm rot="0">
            <a:off x="270789" y="9033827"/>
            <a:ext cx="598067" cy="391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 b="true">
                <a:solidFill>
                  <a:srgbClr val="A97658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15</a:t>
            </a:r>
          </a:p>
        </p:txBody>
      </p:sp>
      <p:grpSp>
        <p:nvGrpSpPr>
          <p:cNvPr name="Group 22" id="22"/>
          <p:cNvGrpSpPr/>
          <p:nvPr/>
        </p:nvGrpSpPr>
        <p:grpSpPr>
          <a:xfrm rot="0">
            <a:off x="2168435" y="4355327"/>
            <a:ext cx="6975565" cy="4902973"/>
            <a:chOff x="0" y="0"/>
            <a:chExt cx="9300753" cy="6537298"/>
          </a:xfrm>
        </p:grpSpPr>
        <p:pic>
          <p:nvPicPr>
            <p:cNvPr name="Picture 23" id="23"/>
            <p:cNvPicPr>
              <a:picLocks noChangeAspect="true"/>
            </p:cNvPicPr>
            <p:nvPr/>
          </p:nvPicPr>
          <p:blipFill>
            <a:blip r:embed="rId6"/>
            <a:srcRect l="0" t="3141" r="0" b="3141"/>
            <a:stretch>
              <a:fillRect/>
            </a:stretch>
          </p:blipFill>
          <p:spPr>
            <a:xfrm flipH="false" flipV="false">
              <a:off x="0" y="0"/>
              <a:ext cx="9300753" cy="6537298"/>
            </a:xfrm>
            <a:prstGeom prst="rect">
              <a:avLst/>
            </a:prstGeom>
          </p:spPr>
        </p:pic>
      </p:grpSp>
      <p:sp>
        <p:nvSpPr>
          <p:cNvPr name="TextBox 24" id="24"/>
          <p:cNvSpPr txBox="true"/>
          <p:nvPr/>
        </p:nvSpPr>
        <p:spPr>
          <a:xfrm rot="5400000">
            <a:off x="-1509588" y="2957298"/>
            <a:ext cx="4225496" cy="368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202020"/>
                </a:solidFill>
                <a:latin typeface="Poppins"/>
                <a:ea typeface="Poppins"/>
                <a:cs typeface="Poppins"/>
                <a:sym typeface="Poppins"/>
              </a:rPr>
              <a:t>Methods</a:t>
            </a:r>
            <a:r>
              <a:rPr lang="en-US" sz="2000">
                <a:solidFill>
                  <a:srgbClr val="20202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6868654" y="0"/>
            <a:ext cx="0" cy="10287000"/>
          </a:xfrm>
          <a:prstGeom prst="line">
            <a:avLst/>
          </a:prstGeom>
          <a:ln cap="flat" w="38100">
            <a:solidFill>
              <a:srgbClr val="20202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629685" y="-55807"/>
            <a:ext cx="798029" cy="10398613"/>
            <a:chOff x="0" y="0"/>
            <a:chExt cx="210180" cy="273872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10180" cy="2738729"/>
            </a:xfrm>
            <a:custGeom>
              <a:avLst/>
              <a:gdLst/>
              <a:ahLst/>
              <a:cxnLst/>
              <a:rect r="r" b="b" t="t" l="l"/>
              <a:pathLst>
                <a:path h="2738729" w="210180">
                  <a:moveTo>
                    <a:pt x="0" y="0"/>
                  </a:moveTo>
                  <a:lnTo>
                    <a:pt x="210180" y="0"/>
                  </a:lnTo>
                  <a:lnTo>
                    <a:pt x="210180" y="2738729"/>
                  </a:lnTo>
                  <a:lnTo>
                    <a:pt x="0" y="2738729"/>
                  </a:lnTo>
                  <a:close/>
                </a:path>
              </a:pathLst>
            </a:custGeom>
            <a:solidFill>
              <a:srgbClr val="624C3D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66675"/>
              <a:ext cx="210180" cy="280540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2336488" y="2861309"/>
            <a:ext cx="997140" cy="997140"/>
          </a:xfrm>
          <a:custGeom>
            <a:avLst/>
            <a:gdLst/>
            <a:ahLst/>
            <a:cxnLst/>
            <a:rect r="r" b="b" t="t" l="l"/>
            <a:pathLst>
              <a:path h="997140" w="997140">
                <a:moveTo>
                  <a:pt x="0" y="0"/>
                </a:moveTo>
                <a:lnTo>
                  <a:pt x="997140" y="0"/>
                </a:lnTo>
                <a:lnTo>
                  <a:pt x="997140" y="997139"/>
                </a:lnTo>
                <a:lnTo>
                  <a:pt x="0" y="9971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593046" y="2861309"/>
            <a:ext cx="997140" cy="997140"/>
          </a:xfrm>
          <a:custGeom>
            <a:avLst/>
            <a:gdLst/>
            <a:ahLst/>
            <a:cxnLst/>
            <a:rect r="r" b="b" t="t" l="l"/>
            <a:pathLst>
              <a:path h="997140" w="997140">
                <a:moveTo>
                  <a:pt x="0" y="0"/>
                </a:moveTo>
                <a:lnTo>
                  <a:pt x="997140" y="0"/>
                </a:lnTo>
                <a:lnTo>
                  <a:pt x="997140" y="997139"/>
                </a:lnTo>
                <a:lnTo>
                  <a:pt x="0" y="9971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593046" y="5597078"/>
            <a:ext cx="997140" cy="997140"/>
          </a:xfrm>
          <a:custGeom>
            <a:avLst/>
            <a:gdLst/>
            <a:ahLst/>
            <a:cxnLst/>
            <a:rect r="r" b="b" t="t" l="l"/>
            <a:pathLst>
              <a:path h="997140" w="997140">
                <a:moveTo>
                  <a:pt x="0" y="0"/>
                </a:moveTo>
                <a:lnTo>
                  <a:pt x="997140" y="0"/>
                </a:lnTo>
                <a:lnTo>
                  <a:pt x="997140" y="997140"/>
                </a:lnTo>
                <a:lnTo>
                  <a:pt x="0" y="9971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3921181" y="1153144"/>
            <a:ext cx="2208587" cy="1044059"/>
          </a:xfrm>
          <a:custGeom>
            <a:avLst/>
            <a:gdLst/>
            <a:ahLst/>
            <a:cxnLst/>
            <a:rect r="r" b="b" t="t" l="l"/>
            <a:pathLst>
              <a:path h="1044059" w="2208587">
                <a:moveTo>
                  <a:pt x="0" y="0"/>
                </a:moveTo>
                <a:lnTo>
                  <a:pt x="2208587" y="0"/>
                </a:lnTo>
                <a:lnTo>
                  <a:pt x="2208587" y="1044059"/>
                </a:lnTo>
                <a:lnTo>
                  <a:pt x="0" y="10440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5400000">
            <a:off x="15497347" y="2957298"/>
            <a:ext cx="4225496" cy="368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202020"/>
                </a:solidFill>
                <a:latin typeface="Poppins"/>
                <a:ea typeface="Poppins"/>
                <a:cs typeface="Poppins"/>
                <a:sym typeface="Poppins"/>
              </a:rPr>
              <a:t>Analysis and Results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7277724" y="8866505"/>
            <a:ext cx="598067" cy="391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 b="true">
                <a:solidFill>
                  <a:srgbClr val="A97658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16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336488" y="1114425"/>
            <a:ext cx="6621895" cy="12072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100"/>
              </a:lnSpc>
            </a:pPr>
            <a:r>
              <a:rPr lang="en-US" sz="8505" b="true">
                <a:solidFill>
                  <a:srgbClr val="202020"/>
                </a:solidFill>
                <a:latin typeface="Object Sans Bold"/>
                <a:ea typeface="Object Sans Bold"/>
                <a:cs typeface="Object Sans Bold"/>
                <a:sym typeface="Object Sans Bold"/>
              </a:rPr>
              <a:t>模型估計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669548" y="2756534"/>
            <a:ext cx="5010200" cy="1289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 b="true">
                <a:solidFill>
                  <a:srgbClr val="202020"/>
                </a:solidFill>
                <a:latin typeface="Poppins Bold"/>
                <a:ea typeface="Poppins Bold"/>
                <a:cs typeface="Poppins Bold"/>
                <a:sym typeface="Poppins Bold"/>
              </a:rPr>
              <a:t>樣本選擇偏差－</a:t>
            </a:r>
          </a:p>
          <a:p>
            <a:pPr algn="l">
              <a:lnSpc>
                <a:spcPts val="5040"/>
              </a:lnSpc>
            </a:pPr>
            <a:r>
              <a:rPr lang="en-US" sz="3600" b="true">
                <a:solidFill>
                  <a:srgbClr val="202020"/>
                </a:solidFill>
                <a:latin typeface="Poppins Bold"/>
                <a:ea typeface="Poppins Bold"/>
                <a:cs typeface="Poppins Bold"/>
                <a:sym typeface="Poppins Bold"/>
              </a:rPr>
              <a:t>Heckman兩階段程序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923561" y="2981736"/>
            <a:ext cx="4101914" cy="651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 b="true">
                <a:solidFill>
                  <a:srgbClr val="202020"/>
                </a:solidFill>
                <a:latin typeface="Poppins Bold"/>
                <a:ea typeface="Poppins Bold"/>
                <a:cs typeface="Poppins Bold"/>
                <a:sym typeface="Poppins Bold"/>
              </a:rPr>
              <a:t>負二項回歸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835058" y="4315648"/>
            <a:ext cx="6308942" cy="44714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 b="true">
                <a:solidFill>
                  <a:srgbClr val="202020"/>
                </a:solidFill>
                <a:latin typeface="Poppins Bold"/>
                <a:ea typeface="Poppins Bold"/>
                <a:cs typeface="Poppins Bold"/>
                <a:sym typeface="Poppins Bold"/>
              </a:rPr>
              <a:t>階段一：</a:t>
            </a:r>
          </a:p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FF5757"/>
                </a:solidFill>
                <a:latin typeface="Poppins"/>
                <a:ea typeface="Poppins"/>
                <a:cs typeface="Poppins"/>
                <a:sym typeface="Poppins"/>
              </a:rPr>
              <a:t>Probit分析</a:t>
            </a:r>
            <a:r>
              <a:rPr lang="en-US" sz="2799">
                <a:solidFill>
                  <a:srgbClr val="202020"/>
                </a:solidFill>
                <a:latin typeface="Poppins"/>
                <a:ea typeface="Poppins"/>
                <a:cs typeface="Poppins"/>
                <a:sym typeface="Poppins"/>
              </a:rPr>
              <a:t>，測量企業是否參與研發聯盟的可能性</a:t>
            </a:r>
          </a:p>
          <a:p>
            <a:pPr algn="l">
              <a:lnSpc>
                <a:spcPts val="1120"/>
              </a:lnSpc>
            </a:pPr>
          </a:p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202020"/>
                </a:solidFill>
                <a:latin typeface="Poppins"/>
                <a:ea typeface="Poppins"/>
                <a:cs typeface="Poppins"/>
                <a:sym typeface="Poppins"/>
              </a:rPr>
              <a:t>變數－公司規模、公司年齡、技術資源（研發強度）和財務資源（自由現金流）</a:t>
            </a:r>
          </a:p>
          <a:p>
            <a:pPr algn="l">
              <a:lnSpc>
                <a:spcPts val="1960"/>
              </a:lnSpc>
            </a:pPr>
          </a:p>
          <a:p>
            <a:pPr algn="l">
              <a:lnSpc>
                <a:spcPts val="4480"/>
              </a:lnSpc>
            </a:pPr>
            <a:r>
              <a:rPr lang="en-US" sz="3200" b="true">
                <a:solidFill>
                  <a:srgbClr val="202020"/>
                </a:solidFill>
                <a:latin typeface="Poppins Bold"/>
                <a:ea typeface="Poppins Bold"/>
                <a:cs typeface="Poppins Bold"/>
                <a:sym typeface="Poppins Bold"/>
              </a:rPr>
              <a:t>階段二：</a:t>
            </a:r>
          </a:p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202020"/>
                </a:solidFill>
                <a:latin typeface="Poppins"/>
                <a:ea typeface="Poppins"/>
                <a:cs typeface="Poppins"/>
                <a:sym typeface="Poppins"/>
              </a:rPr>
              <a:t>生成了</a:t>
            </a:r>
            <a:r>
              <a:rPr lang="en-US" sz="2799">
                <a:solidFill>
                  <a:srgbClr val="FF5757"/>
                </a:solidFill>
                <a:latin typeface="Poppins"/>
                <a:ea typeface="Poppins"/>
                <a:cs typeface="Poppins"/>
                <a:sym typeface="Poppins"/>
              </a:rPr>
              <a:t>逆米爾斯比率 (IMR)</a:t>
            </a:r>
            <a:r>
              <a:rPr lang="en-US" sz="2799">
                <a:solidFill>
                  <a:srgbClr val="202020"/>
                </a:solidFill>
                <a:latin typeface="Poppins"/>
                <a:ea typeface="Poppins"/>
                <a:cs typeface="Poppins"/>
                <a:sym typeface="Poppins"/>
              </a:rPr>
              <a:t> 以控制選擇偏差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091616" y="4103558"/>
            <a:ext cx="6215063" cy="509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202020"/>
                </a:solidFill>
                <a:latin typeface="Poppins"/>
                <a:ea typeface="Poppins"/>
                <a:cs typeface="Poppins"/>
                <a:sym typeface="Poppins"/>
              </a:rPr>
              <a:t>應變數是</a:t>
            </a:r>
            <a:r>
              <a:rPr lang="en-US" sz="2799">
                <a:solidFill>
                  <a:srgbClr val="FF5757"/>
                </a:solidFill>
                <a:latin typeface="Poppins"/>
                <a:ea typeface="Poppins"/>
                <a:cs typeface="Poppins"/>
                <a:sym typeface="Poppins"/>
              </a:rPr>
              <a:t>計數</a:t>
            </a:r>
            <a:r>
              <a:rPr lang="en-US" sz="2799">
                <a:solidFill>
                  <a:srgbClr val="202020"/>
                </a:solidFill>
                <a:latin typeface="Poppins"/>
                <a:ea typeface="Poppins"/>
                <a:cs typeface="Poppins"/>
                <a:sym typeface="Poppins"/>
              </a:rPr>
              <a:t>型數據且存在</a:t>
            </a:r>
            <a:r>
              <a:rPr lang="en-US" sz="2799">
                <a:solidFill>
                  <a:srgbClr val="FF5757"/>
                </a:solidFill>
                <a:latin typeface="Poppins"/>
                <a:ea typeface="Poppins"/>
                <a:cs typeface="Poppins"/>
                <a:sym typeface="Poppins"/>
              </a:rPr>
              <a:t>過度離散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923561" y="5717506"/>
            <a:ext cx="4101914" cy="651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 b="true">
                <a:solidFill>
                  <a:srgbClr val="202020"/>
                </a:solidFill>
                <a:latin typeface="Poppins Bold"/>
                <a:ea typeface="Poppins Bold"/>
                <a:cs typeface="Poppins Bold"/>
                <a:sym typeface="Poppins Bold"/>
              </a:rPr>
              <a:t>隨機效應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071838" y="6841868"/>
            <a:ext cx="6215063" cy="1995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F5757"/>
                </a:solidFill>
                <a:latin typeface="Poppins"/>
                <a:ea typeface="Poppins"/>
                <a:cs typeface="Poppins"/>
                <a:sym typeface="Poppins"/>
              </a:rPr>
              <a:t>豪斯曼檢定</a:t>
            </a:r>
            <a:r>
              <a:rPr lang="en-US" sz="2799">
                <a:solidFill>
                  <a:srgbClr val="202020"/>
                </a:solidFill>
                <a:latin typeface="Poppins"/>
                <a:ea typeface="Poppins"/>
                <a:cs typeface="Poppins"/>
                <a:sym typeface="Poppins"/>
              </a:rPr>
              <a:t>顯示在此模型中，隨機效應是適用的</a:t>
            </a:r>
          </a:p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202020"/>
                </a:solidFill>
                <a:latin typeface="Poppins"/>
                <a:ea typeface="Poppins"/>
                <a:cs typeface="Poppins"/>
                <a:sym typeface="Poppins"/>
              </a:rPr>
              <a:t>可以檢驗</a:t>
            </a:r>
            <a:r>
              <a:rPr lang="en-US" sz="2799">
                <a:solidFill>
                  <a:srgbClr val="FF5757"/>
                </a:solidFill>
                <a:latin typeface="Poppins"/>
                <a:ea typeface="Poppins"/>
                <a:cs typeface="Poppins"/>
                <a:sym typeface="Poppins"/>
              </a:rPr>
              <a:t>時間不變的因素</a:t>
            </a:r>
            <a:r>
              <a:rPr lang="en-US" sz="2799">
                <a:solidFill>
                  <a:srgbClr val="202020"/>
                </a:solidFill>
                <a:latin typeface="Poppins"/>
                <a:ea typeface="Poppins"/>
                <a:cs typeface="Poppins"/>
                <a:sym typeface="Poppins"/>
              </a:rPr>
              <a:t>（如BGA）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20455" y="3853441"/>
            <a:ext cx="16847091" cy="4190714"/>
          </a:xfrm>
          <a:custGeom>
            <a:avLst/>
            <a:gdLst/>
            <a:ahLst/>
            <a:cxnLst/>
            <a:rect r="r" b="b" t="t" l="l"/>
            <a:pathLst>
              <a:path h="4190714" w="16847091">
                <a:moveTo>
                  <a:pt x="0" y="0"/>
                </a:moveTo>
                <a:lnTo>
                  <a:pt x="16847090" y="0"/>
                </a:lnTo>
                <a:lnTo>
                  <a:pt x="16847090" y="4190714"/>
                </a:lnTo>
                <a:lnTo>
                  <a:pt x="0" y="41907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114425"/>
            <a:ext cx="11747828" cy="12072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100"/>
              </a:lnSpc>
            </a:pPr>
            <a:r>
              <a:rPr lang="en-US" sz="8505" b="true">
                <a:solidFill>
                  <a:srgbClr val="202020"/>
                </a:solidFill>
                <a:latin typeface="Object Sans Bold"/>
                <a:ea typeface="Object Sans Bold"/>
                <a:cs typeface="Object Sans Bold"/>
                <a:sym typeface="Object Sans Bold"/>
              </a:rPr>
              <a:t>敘述統計與相關矩陣</a:t>
            </a:r>
          </a:p>
        </p:txBody>
      </p:sp>
      <p:sp>
        <p:nvSpPr>
          <p:cNvPr name="AutoShape 4" id="4"/>
          <p:cNvSpPr/>
          <p:nvPr/>
        </p:nvSpPr>
        <p:spPr>
          <a:xfrm flipV="true">
            <a:off x="-1268" y="8940271"/>
            <a:ext cx="18288000" cy="19050"/>
          </a:xfrm>
          <a:prstGeom prst="line">
            <a:avLst/>
          </a:prstGeom>
          <a:ln cap="flat" w="38100">
            <a:solidFill>
              <a:srgbClr val="20202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5" id="5"/>
          <p:cNvSpPr txBox="true"/>
          <p:nvPr/>
        </p:nvSpPr>
        <p:spPr>
          <a:xfrm rot="0">
            <a:off x="1028700" y="9397471"/>
            <a:ext cx="3146568" cy="368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202020"/>
                </a:solidFill>
                <a:latin typeface="Poppins"/>
                <a:ea typeface="Poppins"/>
                <a:cs typeface="Poppins"/>
                <a:sym typeface="Poppins"/>
              </a:rPr>
              <a:t>Analysis and Results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6054144" y="9397471"/>
            <a:ext cx="858497" cy="368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202020"/>
                </a:solidFill>
                <a:latin typeface="Poppins"/>
                <a:ea typeface="Poppins"/>
                <a:cs typeface="Poppins"/>
                <a:sym typeface="Poppins"/>
              </a:rPr>
              <a:t>Page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6661233" y="9390486"/>
            <a:ext cx="598067" cy="391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079"/>
              </a:lnSpc>
            </a:pPr>
            <a:r>
              <a:rPr lang="en-US" sz="2199" b="true">
                <a:solidFill>
                  <a:srgbClr val="A97658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17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2466470"/>
            <a:ext cx="10861862" cy="509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202020"/>
                </a:solidFill>
                <a:latin typeface="Poppins"/>
                <a:ea typeface="Poppins"/>
                <a:cs typeface="Poppins"/>
                <a:sym typeface="Poppins"/>
              </a:rPr>
              <a:t>了解數據的基本性質、確認變數之間是否有共線性問題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06471" y="3960991"/>
            <a:ext cx="4562389" cy="915539"/>
            <a:chOff x="0" y="0"/>
            <a:chExt cx="1186059" cy="23800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86059" cy="238008"/>
            </a:xfrm>
            <a:custGeom>
              <a:avLst/>
              <a:gdLst/>
              <a:ahLst/>
              <a:cxnLst/>
              <a:rect r="r" b="b" t="t" l="l"/>
              <a:pathLst>
                <a:path h="238008" w="1186059">
                  <a:moveTo>
                    <a:pt x="0" y="0"/>
                  </a:moveTo>
                  <a:lnTo>
                    <a:pt x="1186059" y="0"/>
                  </a:lnTo>
                  <a:lnTo>
                    <a:pt x="1186059" y="238008"/>
                  </a:lnTo>
                  <a:lnTo>
                    <a:pt x="0" y="238008"/>
                  </a:lnTo>
                  <a:close/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186059" cy="2951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2019141" y="3965442"/>
            <a:ext cx="4562389" cy="915539"/>
            <a:chOff x="0" y="0"/>
            <a:chExt cx="1186059" cy="23800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186059" cy="238008"/>
            </a:xfrm>
            <a:custGeom>
              <a:avLst/>
              <a:gdLst/>
              <a:ahLst/>
              <a:cxnLst/>
              <a:rect r="r" b="b" t="t" l="l"/>
              <a:pathLst>
                <a:path h="238008" w="1186059">
                  <a:moveTo>
                    <a:pt x="0" y="0"/>
                  </a:moveTo>
                  <a:lnTo>
                    <a:pt x="1186059" y="0"/>
                  </a:lnTo>
                  <a:lnTo>
                    <a:pt x="1186059" y="238008"/>
                  </a:lnTo>
                  <a:lnTo>
                    <a:pt x="0" y="23800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A97658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1186059" cy="2951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6861538" y="5008635"/>
            <a:ext cx="4562389" cy="915539"/>
            <a:chOff x="0" y="0"/>
            <a:chExt cx="1186059" cy="23800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186059" cy="238008"/>
            </a:xfrm>
            <a:custGeom>
              <a:avLst/>
              <a:gdLst/>
              <a:ahLst/>
              <a:cxnLst/>
              <a:rect r="r" b="b" t="t" l="l"/>
              <a:pathLst>
                <a:path h="238008" w="1186059">
                  <a:moveTo>
                    <a:pt x="0" y="0"/>
                  </a:moveTo>
                  <a:lnTo>
                    <a:pt x="1186059" y="0"/>
                  </a:lnTo>
                  <a:lnTo>
                    <a:pt x="1186059" y="238008"/>
                  </a:lnTo>
                  <a:lnTo>
                    <a:pt x="0" y="238008"/>
                  </a:lnTo>
                  <a:close/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1186059" cy="2951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706471" y="6056278"/>
            <a:ext cx="4562389" cy="915539"/>
            <a:chOff x="0" y="0"/>
            <a:chExt cx="1186059" cy="23800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186059" cy="238008"/>
            </a:xfrm>
            <a:custGeom>
              <a:avLst/>
              <a:gdLst/>
              <a:ahLst/>
              <a:cxnLst/>
              <a:rect r="r" b="b" t="t" l="l"/>
              <a:pathLst>
                <a:path h="238008" w="1186059">
                  <a:moveTo>
                    <a:pt x="0" y="0"/>
                  </a:moveTo>
                  <a:lnTo>
                    <a:pt x="1186059" y="0"/>
                  </a:lnTo>
                  <a:lnTo>
                    <a:pt x="1186059" y="238008"/>
                  </a:lnTo>
                  <a:lnTo>
                    <a:pt x="0" y="23800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A97658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57150"/>
              <a:ext cx="1186059" cy="2951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6861538" y="7103922"/>
            <a:ext cx="4562389" cy="915539"/>
            <a:chOff x="0" y="0"/>
            <a:chExt cx="1186059" cy="238008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186059" cy="238008"/>
            </a:xfrm>
            <a:custGeom>
              <a:avLst/>
              <a:gdLst/>
              <a:ahLst/>
              <a:cxnLst/>
              <a:rect r="r" b="b" t="t" l="l"/>
              <a:pathLst>
                <a:path h="238008" w="1186059">
                  <a:moveTo>
                    <a:pt x="0" y="0"/>
                  </a:moveTo>
                  <a:lnTo>
                    <a:pt x="1186059" y="0"/>
                  </a:lnTo>
                  <a:lnTo>
                    <a:pt x="1186059" y="238008"/>
                  </a:lnTo>
                  <a:lnTo>
                    <a:pt x="0" y="238008"/>
                  </a:lnTo>
                  <a:close/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57150"/>
              <a:ext cx="1186059" cy="2951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706471" y="5008635"/>
            <a:ext cx="4562389" cy="915539"/>
            <a:chOff x="0" y="0"/>
            <a:chExt cx="1186059" cy="238008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186059" cy="238008"/>
            </a:xfrm>
            <a:custGeom>
              <a:avLst/>
              <a:gdLst/>
              <a:ahLst/>
              <a:cxnLst/>
              <a:rect r="r" b="b" t="t" l="l"/>
              <a:pathLst>
                <a:path h="238008" w="1186059">
                  <a:moveTo>
                    <a:pt x="0" y="0"/>
                  </a:moveTo>
                  <a:lnTo>
                    <a:pt x="1186059" y="0"/>
                  </a:lnTo>
                  <a:lnTo>
                    <a:pt x="1186059" y="238008"/>
                  </a:lnTo>
                  <a:lnTo>
                    <a:pt x="0" y="23800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A97658"/>
              </a:solidFill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57150"/>
              <a:ext cx="1186059" cy="2951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2019141" y="5013086"/>
            <a:ext cx="4562389" cy="915539"/>
            <a:chOff x="0" y="0"/>
            <a:chExt cx="1186059" cy="238008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186059" cy="238008"/>
            </a:xfrm>
            <a:custGeom>
              <a:avLst/>
              <a:gdLst/>
              <a:ahLst/>
              <a:cxnLst/>
              <a:rect r="r" b="b" t="t" l="l"/>
              <a:pathLst>
                <a:path h="238008" w="1186059">
                  <a:moveTo>
                    <a:pt x="0" y="0"/>
                  </a:moveTo>
                  <a:lnTo>
                    <a:pt x="1186059" y="0"/>
                  </a:lnTo>
                  <a:lnTo>
                    <a:pt x="1186059" y="238008"/>
                  </a:lnTo>
                  <a:lnTo>
                    <a:pt x="0" y="238008"/>
                  </a:lnTo>
                  <a:close/>
                </a:path>
              </a:pathLst>
            </a:custGeom>
            <a:solidFill>
              <a:srgbClr val="202020"/>
            </a:solidFill>
            <a:ln cap="sq">
              <a:noFill/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-57150"/>
              <a:ext cx="1186059" cy="2951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6861538" y="6056278"/>
            <a:ext cx="4562389" cy="915539"/>
            <a:chOff x="0" y="0"/>
            <a:chExt cx="1186059" cy="238008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186059" cy="238008"/>
            </a:xfrm>
            <a:custGeom>
              <a:avLst/>
              <a:gdLst/>
              <a:ahLst/>
              <a:cxnLst/>
              <a:rect r="r" b="b" t="t" l="l"/>
              <a:pathLst>
                <a:path h="238008" w="1186059">
                  <a:moveTo>
                    <a:pt x="0" y="0"/>
                  </a:moveTo>
                  <a:lnTo>
                    <a:pt x="1186059" y="0"/>
                  </a:lnTo>
                  <a:lnTo>
                    <a:pt x="1186059" y="238008"/>
                  </a:lnTo>
                  <a:lnTo>
                    <a:pt x="0" y="23800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A97658"/>
              </a:solidFill>
              <a:prstDash val="solid"/>
              <a:miter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0" y="-57150"/>
              <a:ext cx="1186059" cy="2951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706471" y="7099471"/>
            <a:ext cx="4562389" cy="915539"/>
            <a:chOff x="0" y="0"/>
            <a:chExt cx="1186059" cy="238008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186059" cy="238008"/>
            </a:xfrm>
            <a:custGeom>
              <a:avLst/>
              <a:gdLst/>
              <a:ahLst/>
              <a:cxnLst/>
              <a:rect r="r" b="b" t="t" l="l"/>
              <a:pathLst>
                <a:path h="238008" w="1186059">
                  <a:moveTo>
                    <a:pt x="0" y="0"/>
                  </a:moveTo>
                  <a:lnTo>
                    <a:pt x="1186059" y="0"/>
                  </a:lnTo>
                  <a:lnTo>
                    <a:pt x="1186059" y="238008"/>
                  </a:lnTo>
                  <a:lnTo>
                    <a:pt x="0" y="238008"/>
                  </a:lnTo>
                  <a:close/>
                </a:path>
              </a:pathLst>
            </a:custGeom>
            <a:solidFill>
              <a:srgbClr val="202020"/>
            </a:solidFill>
            <a:ln cap="sq">
              <a:noFill/>
              <a:prstDash val="solid"/>
              <a:miter/>
            </a:ln>
          </p:spPr>
        </p:sp>
        <p:sp>
          <p:nvSpPr>
            <p:cNvPr name="TextBox 28" id="28"/>
            <p:cNvSpPr txBox="true"/>
            <p:nvPr/>
          </p:nvSpPr>
          <p:spPr>
            <a:xfrm>
              <a:off x="0" y="-57150"/>
              <a:ext cx="1186059" cy="2951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12019141" y="7103922"/>
            <a:ext cx="4562389" cy="915539"/>
            <a:chOff x="0" y="0"/>
            <a:chExt cx="1186059" cy="238008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1186059" cy="238008"/>
            </a:xfrm>
            <a:custGeom>
              <a:avLst/>
              <a:gdLst/>
              <a:ahLst/>
              <a:cxnLst/>
              <a:rect r="r" b="b" t="t" l="l"/>
              <a:pathLst>
                <a:path h="238008" w="1186059">
                  <a:moveTo>
                    <a:pt x="0" y="0"/>
                  </a:moveTo>
                  <a:lnTo>
                    <a:pt x="1186059" y="0"/>
                  </a:lnTo>
                  <a:lnTo>
                    <a:pt x="1186059" y="238008"/>
                  </a:lnTo>
                  <a:lnTo>
                    <a:pt x="0" y="23800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A97658"/>
              </a:solidFill>
              <a:prstDash val="solid"/>
              <a:miter/>
            </a:ln>
          </p:spPr>
        </p:sp>
        <p:sp>
          <p:nvSpPr>
            <p:cNvPr name="TextBox 31" id="31"/>
            <p:cNvSpPr txBox="true"/>
            <p:nvPr/>
          </p:nvSpPr>
          <p:spPr>
            <a:xfrm>
              <a:off x="0" y="-57150"/>
              <a:ext cx="1186059" cy="2951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6861538" y="3960991"/>
            <a:ext cx="4562389" cy="915539"/>
            <a:chOff x="0" y="0"/>
            <a:chExt cx="1186059" cy="238008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1186059" cy="238008"/>
            </a:xfrm>
            <a:custGeom>
              <a:avLst/>
              <a:gdLst/>
              <a:ahLst/>
              <a:cxnLst/>
              <a:rect r="r" b="b" t="t" l="l"/>
              <a:pathLst>
                <a:path h="238008" w="1186059">
                  <a:moveTo>
                    <a:pt x="0" y="0"/>
                  </a:moveTo>
                  <a:lnTo>
                    <a:pt x="1186059" y="0"/>
                  </a:lnTo>
                  <a:lnTo>
                    <a:pt x="1186059" y="238008"/>
                  </a:lnTo>
                  <a:lnTo>
                    <a:pt x="0" y="23800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A97658"/>
              </a:solidFill>
              <a:prstDash val="solid"/>
              <a:miter/>
            </a:ln>
          </p:spPr>
        </p:sp>
        <p:sp>
          <p:nvSpPr>
            <p:cNvPr name="TextBox 34" id="34"/>
            <p:cNvSpPr txBox="true"/>
            <p:nvPr/>
          </p:nvSpPr>
          <p:spPr>
            <a:xfrm>
              <a:off x="0" y="-57150"/>
              <a:ext cx="1186059" cy="2951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12019141" y="6047409"/>
            <a:ext cx="4562389" cy="915539"/>
            <a:chOff x="0" y="0"/>
            <a:chExt cx="1186059" cy="238008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1186059" cy="238008"/>
            </a:xfrm>
            <a:custGeom>
              <a:avLst/>
              <a:gdLst/>
              <a:ahLst/>
              <a:cxnLst/>
              <a:rect r="r" b="b" t="t" l="l"/>
              <a:pathLst>
                <a:path h="238008" w="1186059">
                  <a:moveTo>
                    <a:pt x="0" y="0"/>
                  </a:moveTo>
                  <a:lnTo>
                    <a:pt x="1186059" y="0"/>
                  </a:lnTo>
                  <a:lnTo>
                    <a:pt x="1186059" y="238008"/>
                  </a:lnTo>
                  <a:lnTo>
                    <a:pt x="0" y="23800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A97658"/>
              </a:solidFill>
              <a:prstDash val="solid"/>
              <a:miter/>
            </a:ln>
          </p:spPr>
        </p:sp>
        <p:sp>
          <p:nvSpPr>
            <p:cNvPr name="TextBox 37" id="37"/>
            <p:cNvSpPr txBox="true"/>
            <p:nvPr/>
          </p:nvSpPr>
          <p:spPr>
            <a:xfrm>
              <a:off x="0" y="-57150"/>
              <a:ext cx="1186059" cy="2951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38" id="38"/>
          <p:cNvSpPr txBox="true"/>
          <p:nvPr/>
        </p:nvSpPr>
        <p:spPr>
          <a:xfrm rot="0">
            <a:off x="2117778" y="4128284"/>
            <a:ext cx="3739775" cy="508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20"/>
              </a:lnSpc>
            </a:pPr>
            <a:r>
              <a:rPr lang="en-US" b="true" sz="287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緒論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2117778" y="5175817"/>
            <a:ext cx="3739775" cy="508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20"/>
              </a:lnSpc>
            </a:pPr>
            <a:r>
              <a:rPr lang="en-US" b="true" sz="2871">
                <a:solidFill>
                  <a:srgbClr val="202020"/>
                </a:solidFill>
                <a:latin typeface="Poppins Bold"/>
                <a:ea typeface="Poppins Bold"/>
                <a:cs typeface="Poppins Bold"/>
                <a:sym typeface="Poppins Bold"/>
              </a:rPr>
              <a:t>研究問題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2117778" y="6214702"/>
            <a:ext cx="3739775" cy="508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20"/>
              </a:lnSpc>
            </a:pPr>
            <a:r>
              <a:rPr lang="en-US" b="true" sz="2871">
                <a:solidFill>
                  <a:srgbClr val="202020"/>
                </a:solidFill>
                <a:latin typeface="Poppins Bold"/>
                <a:ea typeface="Poppins Bold"/>
                <a:cs typeface="Poppins Bold"/>
                <a:sym typeface="Poppins Bold"/>
              </a:rPr>
              <a:t>概念模型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935783" y="7262346"/>
            <a:ext cx="4103764" cy="508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20"/>
              </a:lnSpc>
            </a:pPr>
            <a:r>
              <a:rPr lang="en-US" b="true" sz="287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研究分析與結果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7272845" y="4128284"/>
            <a:ext cx="3739775" cy="508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20"/>
              </a:lnSpc>
            </a:pPr>
            <a:r>
              <a:rPr lang="en-US" b="true" sz="2871">
                <a:solidFill>
                  <a:srgbClr val="202020"/>
                </a:solidFill>
                <a:latin typeface="Poppins Bold"/>
                <a:ea typeface="Poppins Bold"/>
                <a:cs typeface="Poppins Bold"/>
                <a:sym typeface="Poppins Bold"/>
              </a:rPr>
              <a:t>研究背景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7272845" y="5175817"/>
            <a:ext cx="3739775" cy="508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20"/>
              </a:lnSpc>
            </a:pPr>
            <a:r>
              <a:rPr lang="en-US" b="true" sz="287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文獻探討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12430448" y="5167059"/>
            <a:ext cx="3739775" cy="508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20"/>
              </a:lnSpc>
            </a:pPr>
            <a:r>
              <a:rPr lang="en-US" b="true" sz="287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研究方法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7272845" y="6214702"/>
            <a:ext cx="3739775" cy="508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20"/>
              </a:lnSpc>
            </a:pPr>
            <a:r>
              <a:rPr lang="en-US" b="true" sz="2871">
                <a:solidFill>
                  <a:srgbClr val="202020"/>
                </a:solidFill>
                <a:latin typeface="Poppins Bold"/>
                <a:ea typeface="Poppins Bold"/>
                <a:cs typeface="Poppins Bold"/>
                <a:sym typeface="Poppins Bold"/>
              </a:rPr>
              <a:t>研究設計背景&amp;樣本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12940762" y="7262346"/>
            <a:ext cx="2719147" cy="508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20"/>
              </a:lnSpc>
            </a:pPr>
            <a:r>
              <a:rPr lang="en-US" b="true" sz="287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貢獻&amp;限制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7272845" y="7262346"/>
            <a:ext cx="3739775" cy="508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20"/>
              </a:lnSpc>
            </a:pPr>
            <a:r>
              <a:rPr lang="en-US" b="true" sz="287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討論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12430448" y="4128284"/>
            <a:ext cx="3739775" cy="508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20"/>
              </a:lnSpc>
            </a:pPr>
            <a:r>
              <a:rPr lang="en-US" b="true" sz="2871">
                <a:solidFill>
                  <a:srgbClr val="202020"/>
                </a:solidFill>
                <a:latin typeface="Poppins Bold"/>
                <a:ea typeface="Poppins Bold"/>
                <a:cs typeface="Poppins Bold"/>
                <a:sym typeface="Poppins Bold"/>
              </a:rPr>
              <a:t>研究動機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12166220" y="6205585"/>
            <a:ext cx="4268230" cy="508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20"/>
              </a:lnSpc>
            </a:pPr>
            <a:r>
              <a:rPr lang="en-US" b="true" sz="2871">
                <a:solidFill>
                  <a:srgbClr val="202020"/>
                </a:solidFill>
                <a:latin typeface="Poppins Bold"/>
                <a:ea typeface="Poppins Bold"/>
                <a:cs typeface="Poppins Bold"/>
                <a:sym typeface="Poppins Bold"/>
              </a:rPr>
              <a:t>變數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2115243" y="2372368"/>
            <a:ext cx="14054980" cy="10976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279"/>
              </a:lnSpc>
            </a:pPr>
            <a:r>
              <a:rPr lang="en-US" b="true" sz="8117">
                <a:solidFill>
                  <a:srgbClr val="202020"/>
                </a:solidFill>
                <a:latin typeface="Object Sans Ultra-Bold"/>
                <a:ea typeface="Object Sans Ultra-Bold"/>
                <a:cs typeface="Object Sans Ultra-Bold"/>
                <a:sym typeface="Object Sans Ultra-Bold"/>
              </a:rPr>
              <a:t>TABLE OF CONTENT</a:t>
            </a:r>
          </a:p>
        </p:txBody>
      </p:sp>
      <p:sp>
        <p:nvSpPr>
          <p:cNvPr name="AutoShape 51" id="51"/>
          <p:cNvSpPr/>
          <p:nvPr/>
        </p:nvSpPr>
        <p:spPr>
          <a:xfrm flipV="true">
            <a:off x="-20" y="1326335"/>
            <a:ext cx="18288000" cy="19050"/>
          </a:xfrm>
          <a:prstGeom prst="line">
            <a:avLst/>
          </a:prstGeom>
          <a:ln cap="flat" w="38100">
            <a:solidFill>
              <a:srgbClr val="20202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2" id="52"/>
          <p:cNvSpPr/>
          <p:nvPr/>
        </p:nvSpPr>
        <p:spPr>
          <a:xfrm flipV="true">
            <a:off x="-1268" y="8940271"/>
            <a:ext cx="18288000" cy="19050"/>
          </a:xfrm>
          <a:prstGeom prst="line">
            <a:avLst/>
          </a:prstGeom>
          <a:ln cap="flat" w="38100">
            <a:solidFill>
              <a:srgbClr val="20202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53" id="53"/>
          <p:cNvSpPr txBox="true"/>
          <p:nvPr/>
        </p:nvSpPr>
        <p:spPr>
          <a:xfrm rot="0">
            <a:off x="12430448" y="453210"/>
            <a:ext cx="4828852" cy="368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2000">
                <a:solidFill>
                  <a:srgbClr val="202020"/>
                </a:solidFill>
                <a:latin typeface="Poppins"/>
                <a:ea typeface="Poppins"/>
                <a:cs typeface="Poppins"/>
                <a:sym typeface="Poppins"/>
              </a:rPr>
              <a:t>Journal of International Management </a:t>
            </a:r>
          </a:p>
        </p:txBody>
      </p:sp>
      <p:sp>
        <p:nvSpPr>
          <p:cNvPr name="TextBox 54" id="54"/>
          <p:cNvSpPr txBox="true"/>
          <p:nvPr/>
        </p:nvSpPr>
        <p:spPr>
          <a:xfrm rot="0">
            <a:off x="1028700" y="453210"/>
            <a:ext cx="4225496" cy="368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202020"/>
                </a:solidFill>
                <a:latin typeface="Poppins"/>
                <a:ea typeface="Poppins"/>
                <a:cs typeface="Poppins"/>
                <a:sym typeface="Poppins"/>
              </a:rPr>
              <a:t>財務管理報告 | 2024</a:t>
            </a:r>
          </a:p>
        </p:txBody>
      </p:sp>
      <p:sp>
        <p:nvSpPr>
          <p:cNvPr name="TextBox 55" id="55"/>
          <p:cNvSpPr txBox="true"/>
          <p:nvPr/>
        </p:nvSpPr>
        <p:spPr>
          <a:xfrm rot="0">
            <a:off x="1028700" y="9397471"/>
            <a:ext cx="3146568" cy="368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202020"/>
                </a:solidFill>
                <a:latin typeface="Poppins"/>
                <a:ea typeface="Poppins"/>
                <a:cs typeface="Poppins"/>
                <a:sym typeface="Poppins"/>
              </a:rPr>
              <a:t>Table of Content</a:t>
            </a:r>
          </a:p>
        </p:txBody>
      </p:sp>
      <p:sp>
        <p:nvSpPr>
          <p:cNvPr name="TextBox 56" id="56"/>
          <p:cNvSpPr txBox="true"/>
          <p:nvPr/>
        </p:nvSpPr>
        <p:spPr>
          <a:xfrm rot="0">
            <a:off x="16661233" y="9390486"/>
            <a:ext cx="598067" cy="391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079"/>
              </a:lnSpc>
            </a:pPr>
            <a:r>
              <a:rPr lang="en-US" sz="2199" b="true">
                <a:solidFill>
                  <a:srgbClr val="A97658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00</a:t>
            </a:r>
          </a:p>
        </p:txBody>
      </p:sp>
      <p:sp>
        <p:nvSpPr>
          <p:cNvPr name="TextBox 57" id="57"/>
          <p:cNvSpPr txBox="true"/>
          <p:nvPr/>
        </p:nvSpPr>
        <p:spPr>
          <a:xfrm rot="0">
            <a:off x="16054144" y="9397471"/>
            <a:ext cx="858497" cy="368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202020"/>
                </a:solidFill>
                <a:latin typeface="Poppins"/>
                <a:ea typeface="Poppins"/>
                <a:cs typeface="Poppins"/>
                <a:sym typeface="Poppins"/>
              </a:rPr>
              <a:t>Page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39808" y="2532949"/>
            <a:ext cx="14808384" cy="7154989"/>
          </a:xfrm>
          <a:custGeom>
            <a:avLst/>
            <a:gdLst/>
            <a:ahLst/>
            <a:cxnLst/>
            <a:rect r="r" b="b" t="t" l="l"/>
            <a:pathLst>
              <a:path h="7154989" w="14808384">
                <a:moveTo>
                  <a:pt x="0" y="0"/>
                </a:moveTo>
                <a:lnTo>
                  <a:pt x="14808384" y="0"/>
                </a:lnTo>
                <a:lnTo>
                  <a:pt x="14808384" y="7154988"/>
                </a:lnTo>
                <a:lnTo>
                  <a:pt x="0" y="71549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9" r="0" b="-59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114425"/>
            <a:ext cx="15128646" cy="12072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100"/>
              </a:lnSpc>
            </a:pPr>
            <a:r>
              <a:rPr lang="en-US" sz="8505" b="true">
                <a:solidFill>
                  <a:srgbClr val="202020"/>
                </a:solidFill>
                <a:latin typeface="Object Sans Bold"/>
                <a:ea typeface="Object Sans Bold"/>
                <a:cs typeface="Object Sans Bold"/>
                <a:sym typeface="Object Sans Bold"/>
              </a:rPr>
              <a:t>模型結果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5758532" y="1423250"/>
            <a:ext cx="12513795" cy="6697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36"/>
              </a:lnSpc>
            </a:pPr>
            <a:r>
              <a:rPr lang="en-US" sz="4800">
                <a:solidFill>
                  <a:srgbClr val="202020"/>
                </a:solidFill>
                <a:latin typeface="Object Sans"/>
                <a:ea typeface="Object Sans"/>
                <a:cs typeface="Object Sans"/>
                <a:sym typeface="Object Sans"/>
              </a:rPr>
              <a:t>研發聯盟規模 (X) </a:t>
            </a:r>
          </a:p>
        </p:txBody>
      </p:sp>
      <p:sp>
        <p:nvSpPr>
          <p:cNvPr name="AutoShape 5" id="5"/>
          <p:cNvSpPr/>
          <p:nvPr/>
        </p:nvSpPr>
        <p:spPr>
          <a:xfrm>
            <a:off x="17415758" y="0"/>
            <a:ext cx="0" cy="10287000"/>
          </a:xfrm>
          <a:prstGeom prst="line">
            <a:avLst/>
          </a:prstGeom>
          <a:ln cap="flat" w="38100">
            <a:solidFill>
              <a:srgbClr val="20202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" id="6"/>
          <p:cNvSpPr txBox="true"/>
          <p:nvPr/>
        </p:nvSpPr>
        <p:spPr>
          <a:xfrm rot="5400000">
            <a:off x="15778256" y="2957298"/>
            <a:ext cx="4225496" cy="368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202020"/>
                </a:solidFill>
                <a:latin typeface="Poppins"/>
                <a:ea typeface="Poppins"/>
                <a:cs typeface="Poppins"/>
                <a:sym typeface="Poppins"/>
              </a:rPr>
              <a:t>Analysis and Results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7558633" y="8866505"/>
            <a:ext cx="598067" cy="391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 b="true">
                <a:solidFill>
                  <a:srgbClr val="A97658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18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2648958"/>
            <a:ext cx="15064244" cy="7205369"/>
          </a:xfrm>
          <a:custGeom>
            <a:avLst/>
            <a:gdLst/>
            <a:ahLst/>
            <a:cxnLst/>
            <a:rect r="r" b="b" t="t" l="l"/>
            <a:pathLst>
              <a:path h="7205369" w="15064244">
                <a:moveTo>
                  <a:pt x="0" y="0"/>
                </a:moveTo>
                <a:lnTo>
                  <a:pt x="15064244" y="0"/>
                </a:lnTo>
                <a:lnTo>
                  <a:pt x="15064244" y="7205369"/>
                </a:lnTo>
                <a:lnTo>
                  <a:pt x="0" y="720536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68" r="0" b="-56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192749" y="2648958"/>
            <a:ext cx="1131565" cy="7205369"/>
            <a:chOff x="0" y="0"/>
            <a:chExt cx="298025" cy="189771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98025" cy="1897710"/>
            </a:xfrm>
            <a:custGeom>
              <a:avLst/>
              <a:gdLst/>
              <a:ahLst/>
              <a:cxnLst/>
              <a:rect r="r" b="b" t="t" l="l"/>
              <a:pathLst>
                <a:path h="1897710" w="298025">
                  <a:moveTo>
                    <a:pt x="0" y="0"/>
                  </a:moveTo>
                  <a:lnTo>
                    <a:pt x="298025" y="0"/>
                  </a:lnTo>
                  <a:lnTo>
                    <a:pt x="298025" y="1897710"/>
                  </a:lnTo>
                  <a:lnTo>
                    <a:pt x="0" y="189771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5757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66675"/>
              <a:ext cx="298025" cy="19643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1241243" y="2648958"/>
            <a:ext cx="1131565" cy="7205369"/>
            <a:chOff x="0" y="0"/>
            <a:chExt cx="298025" cy="189771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98025" cy="1897710"/>
            </a:xfrm>
            <a:custGeom>
              <a:avLst/>
              <a:gdLst/>
              <a:ahLst/>
              <a:cxnLst/>
              <a:rect r="r" b="b" t="t" l="l"/>
              <a:pathLst>
                <a:path h="1897710" w="298025">
                  <a:moveTo>
                    <a:pt x="0" y="0"/>
                  </a:moveTo>
                  <a:lnTo>
                    <a:pt x="298025" y="0"/>
                  </a:lnTo>
                  <a:lnTo>
                    <a:pt x="298025" y="1897710"/>
                  </a:lnTo>
                  <a:lnTo>
                    <a:pt x="0" y="189771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5757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66675"/>
              <a:ext cx="298025" cy="19643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6324314" y="2480037"/>
            <a:ext cx="4916929" cy="7374291"/>
            <a:chOff x="0" y="0"/>
            <a:chExt cx="1294994" cy="19422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294994" cy="1942200"/>
            </a:xfrm>
            <a:custGeom>
              <a:avLst/>
              <a:gdLst/>
              <a:ahLst/>
              <a:cxnLst/>
              <a:rect r="r" b="b" t="t" l="l"/>
              <a:pathLst>
                <a:path h="1942200" w="1294994">
                  <a:moveTo>
                    <a:pt x="0" y="0"/>
                  </a:moveTo>
                  <a:lnTo>
                    <a:pt x="1294994" y="0"/>
                  </a:lnTo>
                  <a:lnTo>
                    <a:pt x="1294994" y="1942200"/>
                  </a:lnTo>
                  <a:lnTo>
                    <a:pt x="0" y="194220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66675"/>
              <a:ext cx="1294994" cy="2008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028700" y="1114425"/>
            <a:ext cx="4457941" cy="12072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100"/>
              </a:lnSpc>
            </a:pPr>
            <a:r>
              <a:rPr lang="en-US" sz="8505" b="true">
                <a:solidFill>
                  <a:srgbClr val="202020"/>
                </a:solidFill>
                <a:latin typeface="Object Sans Bold"/>
                <a:ea typeface="Object Sans Bold"/>
                <a:cs typeface="Object Sans Bold"/>
                <a:sym typeface="Object Sans Bold"/>
              </a:rPr>
              <a:t>模型結果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546448" y="3639570"/>
            <a:ext cx="4472662" cy="5119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b="true" sz="3600">
                <a:solidFill>
                  <a:srgbClr val="202020"/>
                </a:solidFill>
                <a:latin typeface="Poppins Bold"/>
                <a:ea typeface="Poppins Bold"/>
                <a:cs typeface="Poppins Bold"/>
                <a:sym typeface="Poppins Bold"/>
              </a:rPr>
              <a:t>主要效果</a:t>
            </a:r>
          </a:p>
          <a:p>
            <a:pPr algn="l">
              <a:lnSpc>
                <a:spcPts val="1960"/>
              </a:lnSpc>
              <a:spcBef>
                <a:spcPct val="0"/>
              </a:spcBef>
            </a:pPr>
          </a:p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202020"/>
                </a:solidFill>
                <a:latin typeface="Poppins"/>
                <a:ea typeface="Poppins"/>
                <a:cs typeface="Poppins"/>
                <a:sym typeface="Poppins"/>
              </a:rPr>
              <a:t>模型2a：</a:t>
            </a:r>
          </a:p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202020"/>
                </a:solidFill>
                <a:latin typeface="Poppins"/>
                <a:ea typeface="Poppins"/>
                <a:cs typeface="Poppins"/>
                <a:sym typeface="Poppins"/>
              </a:rPr>
              <a:t>R&amp;D AP 規模對專利數量呈現</a:t>
            </a:r>
            <a:r>
              <a:rPr lang="en-US" b="true" sz="2799">
                <a:solidFill>
                  <a:srgbClr val="FF5757"/>
                </a:solidFill>
                <a:latin typeface="Poppins Bold"/>
                <a:ea typeface="Poppins Bold"/>
                <a:cs typeface="Poppins Bold"/>
                <a:sym typeface="Poppins Bold"/>
              </a:rPr>
              <a:t>正向顯著</a:t>
            </a:r>
            <a:r>
              <a:rPr lang="en-US" sz="2799">
                <a:solidFill>
                  <a:srgbClr val="202020"/>
                </a:solidFill>
                <a:latin typeface="Poppins"/>
                <a:ea typeface="Poppins"/>
                <a:cs typeface="Poppins"/>
                <a:sym typeface="Poppins"/>
              </a:rPr>
              <a:t>效果</a:t>
            </a:r>
          </a:p>
          <a:p>
            <a:pPr algn="l">
              <a:lnSpc>
                <a:spcPts val="1960"/>
              </a:lnSpc>
              <a:spcBef>
                <a:spcPct val="0"/>
              </a:spcBef>
            </a:pPr>
          </a:p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202020"/>
                </a:solidFill>
                <a:latin typeface="Poppins"/>
                <a:ea typeface="Poppins"/>
                <a:cs typeface="Poppins"/>
                <a:sym typeface="Poppins"/>
              </a:rPr>
              <a:t>模型7a：</a:t>
            </a:r>
          </a:p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202020"/>
                </a:solidFill>
                <a:latin typeface="Poppins"/>
                <a:ea typeface="Poppins"/>
                <a:cs typeface="Poppins"/>
                <a:sym typeface="Poppins"/>
              </a:rPr>
              <a:t>R&amp;D AP 規模對向前引用次數無顯著影響</a:t>
            </a:r>
          </a:p>
          <a:p>
            <a:pPr algn="l">
              <a:lnSpc>
                <a:spcPts val="3919"/>
              </a:lnSpc>
              <a:spcBef>
                <a:spcPct val="0"/>
              </a:spcBef>
            </a:pPr>
          </a:p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202020"/>
                </a:solidFill>
                <a:latin typeface="Poppins"/>
                <a:ea typeface="Poppins"/>
                <a:cs typeface="Poppins"/>
                <a:sym typeface="Poppins"/>
              </a:rPr>
              <a:t>→ 支持假說 H2a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758532" y="1423250"/>
            <a:ext cx="12513795" cy="6697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36"/>
              </a:lnSpc>
            </a:pPr>
            <a:r>
              <a:rPr lang="en-US" sz="4800">
                <a:solidFill>
                  <a:srgbClr val="202020"/>
                </a:solidFill>
                <a:latin typeface="Object Sans"/>
                <a:ea typeface="Object Sans"/>
                <a:cs typeface="Object Sans"/>
                <a:sym typeface="Object Sans"/>
              </a:rPr>
              <a:t>研發聯盟規模 (X) </a:t>
            </a:r>
          </a:p>
        </p:txBody>
      </p:sp>
      <p:sp>
        <p:nvSpPr>
          <p:cNvPr name="AutoShape 15" id="15"/>
          <p:cNvSpPr/>
          <p:nvPr/>
        </p:nvSpPr>
        <p:spPr>
          <a:xfrm>
            <a:off x="17415758" y="0"/>
            <a:ext cx="0" cy="10287000"/>
          </a:xfrm>
          <a:prstGeom prst="line">
            <a:avLst/>
          </a:prstGeom>
          <a:ln cap="flat" w="38100">
            <a:solidFill>
              <a:srgbClr val="20202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6" id="16"/>
          <p:cNvSpPr txBox="true"/>
          <p:nvPr/>
        </p:nvSpPr>
        <p:spPr>
          <a:xfrm rot="5400000">
            <a:off x="15778256" y="2957298"/>
            <a:ext cx="4225496" cy="368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202020"/>
                </a:solidFill>
                <a:latin typeface="Poppins"/>
                <a:ea typeface="Poppins"/>
                <a:cs typeface="Poppins"/>
                <a:sym typeface="Poppins"/>
              </a:rPr>
              <a:t>Analysis and Results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7558633" y="8866505"/>
            <a:ext cx="598067" cy="391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 b="true">
                <a:solidFill>
                  <a:srgbClr val="A97658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19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2648958"/>
            <a:ext cx="15064244" cy="7205369"/>
          </a:xfrm>
          <a:custGeom>
            <a:avLst/>
            <a:gdLst/>
            <a:ahLst/>
            <a:cxnLst/>
            <a:rect r="r" b="b" t="t" l="l"/>
            <a:pathLst>
              <a:path h="7205369" w="15064244">
                <a:moveTo>
                  <a:pt x="0" y="0"/>
                </a:moveTo>
                <a:lnTo>
                  <a:pt x="15064244" y="0"/>
                </a:lnTo>
                <a:lnTo>
                  <a:pt x="15064244" y="7205369"/>
                </a:lnTo>
                <a:lnTo>
                  <a:pt x="0" y="720536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68" r="0" b="-56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460556" y="2648958"/>
            <a:ext cx="1131565" cy="7205369"/>
            <a:chOff x="0" y="0"/>
            <a:chExt cx="298025" cy="189771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98025" cy="1897710"/>
            </a:xfrm>
            <a:custGeom>
              <a:avLst/>
              <a:gdLst/>
              <a:ahLst/>
              <a:cxnLst/>
              <a:rect r="r" b="b" t="t" l="l"/>
              <a:pathLst>
                <a:path h="1897710" w="298025">
                  <a:moveTo>
                    <a:pt x="0" y="0"/>
                  </a:moveTo>
                  <a:lnTo>
                    <a:pt x="298025" y="0"/>
                  </a:lnTo>
                  <a:lnTo>
                    <a:pt x="298025" y="1897710"/>
                  </a:lnTo>
                  <a:lnTo>
                    <a:pt x="0" y="189771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5757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66675"/>
              <a:ext cx="298025" cy="19643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2509049" y="2648958"/>
            <a:ext cx="1131565" cy="7205369"/>
            <a:chOff x="0" y="0"/>
            <a:chExt cx="298025" cy="189771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98025" cy="1897710"/>
            </a:xfrm>
            <a:custGeom>
              <a:avLst/>
              <a:gdLst/>
              <a:ahLst/>
              <a:cxnLst/>
              <a:rect r="r" b="b" t="t" l="l"/>
              <a:pathLst>
                <a:path h="1897710" w="298025">
                  <a:moveTo>
                    <a:pt x="0" y="0"/>
                  </a:moveTo>
                  <a:lnTo>
                    <a:pt x="298025" y="0"/>
                  </a:lnTo>
                  <a:lnTo>
                    <a:pt x="298025" y="1897710"/>
                  </a:lnTo>
                  <a:lnTo>
                    <a:pt x="0" y="189771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5757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66675"/>
              <a:ext cx="298025" cy="19643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7592121" y="2610858"/>
            <a:ext cx="4916929" cy="7374291"/>
            <a:chOff x="0" y="0"/>
            <a:chExt cx="1294994" cy="19422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294994" cy="1942200"/>
            </a:xfrm>
            <a:custGeom>
              <a:avLst/>
              <a:gdLst/>
              <a:ahLst/>
              <a:cxnLst/>
              <a:rect r="r" b="b" t="t" l="l"/>
              <a:pathLst>
                <a:path h="1942200" w="1294994">
                  <a:moveTo>
                    <a:pt x="0" y="0"/>
                  </a:moveTo>
                  <a:lnTo>
                    <a:pt x="1294994" y="0"/>
                  </a:lnTo>
                  <a:lnTo>
                    <a:pt x="1294994" y="1942200"/>
                  </a:lnTo>
                  <a:lnTo>
                    <a:pt x="0" y="194220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66675"/>
              <a:ext cx="1294994" cy="2008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028700" y="1114425"/>
            <a:ext cx="4457941" cy="12072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100"/>
              </a:lnSpc>
            </a:pPr>
            <a:r>
              <a:rPr lang="en-US" sz="8505" b="true">
                <a:solidFill>
                  <a:srgbClr val="202020"/>
                </a:solidFill>
                <a:latin typeface="Object Sans Bold"/>
                <a:ea typeface="Object Sans Bold"/>
                <a:cs typeface="Object Sans Bold"/>
                <a:sym typeface="Object Sans Bold"/>
              </a:rPr>
              <a:t>模型結果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814254" y="4753995"/>
            <a:ext cx="4472662" cy="28905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b="true" sz="3600">
                <a:solidFill>
                  <a:srgbClr val="202020"/>
                </a:solidFill>
                <a:latin typeface="Poppins Bold"/>
                <a:ea typeface="Poppins Bold"/>
                <a:cs typeface="Poppins Bold"/>
                <a:sym typeface="Poppins Bold"/>
              </a:rPr>
              <a:t>調節</a:t>
            </a:r>
            <a:r>
              <a:rPr lang="en-US" b="true" sz="3600">
                <a:solidFill>
                  <a:srgbClr val="202020"/>
                </a:solidFill>
                <a:latin typeface="Poppins Bold"/>
                <a:ea typeface="Poppins Bold"/>
                <a:cs typeface="Poppins Bold"/>
                <a:sym typeface="Poppins Bold"/>
              </a:rPr>
              <a:t>效果-BGA</a:t>
            </a:r>
          </a:p>
          <a:p>
            <a:pPr algn="l">
              <a:lnSpc>
                <a:spcPts val="1960"/>
              </a:lnSpc>
              <a:spcBef>
                <a:spcPct val="0"/>
              </a:spcBef>
            </a:pPr>
          </a:p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202020"/>
                </a:solidFill>
                <a:latin typeface="Poppins"/>
                <a:ea typeface="Poppins"/>
                <a:cs typeface="Poppins"/>
                <a:sym typeface="Poppins"/>
              </a:rPr>
              <a:t>模型3a、8a：</a:t>
            </a:r>
          </a:p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202020"/>
                </a:solidFill>
                <a:latin typeface="Poppins"/>
                <a:ea typeface="Poppins"/>
                <a:cs typeface="Poppins"/>
                <a:sym typeface="Poppins"/>
              </a:rPr>
              <a:t>BGA的調節作用</a:t>
            </a:r>
            <a:r>
              <a:rPr lang="en-US" sz="2799">
                <a:solidFill>
                  <a:srgbClr val="FF5757"/>
                </a:solidFill>
                <a:latin typeface="Poppins"/>
                <a:ea typeface="Poppins"/>
                <a:cs typeface="Poppins"/>
                <a:sym typeface="Poppins"/>
              </a:rPr>
              <a:t>正向顯著</a:t>
            </a:r>
          </a:p>
          <a:p>
            <a:pPr algn="l">
              <a:lnSpc>
                <a:spcPts val="3919"/>
              </a:lnSpc>
              <a:spcBef>
                <a:spcPct val="0"/>
              </a:spcBef>
            </a:pPr>
          </a:p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202020"/>
                </a:solidFill>
                <a:latin typeface="Poppins"/>
                <a:ea typeface="Poppins"/>
                <a:cs typeface="Poppins"/>
                <a:sym typeface="Poppins"/>
              </a:rPr>
              <a:t>→ 支持假說 H2b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758532" y="1423250"/>
            <a:ext cx="12513795" cy="6697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36"/>
              </a:lnSpc>
            </a:pPr>
            <a:r>
              <a:rPr lang="en-US" sz="4800">
                <a:solidFill>
                  <a:srgbClr val="202020"/>
                </a:solidFill>
                <a:latin typeface="Object Sans"/>
                <a:ea typeface="Object Sans"/>
                <a:cs typeface="Object Sans"/>
                <a:sym typeface="Object Sans"/>
              </a:rPr>
              <a:t>研發聯盟規模 (X) + BGA (調節)</a:t>
            </a:r>
          </a:p>
        </p:txBody>
      </p:sp>
      <p:sp>
        <p:nvSpPr>
          <p:cNvPr name="AutoShape 15" id="15"/>
          <p:cNvSpPr/>
          <p:nvPr/>
        </p:nvSpPr>
        <p:spPr>
          <a:xfrm>
            <a:off x="17415758" y="0"/>
            <a:ext cx="0" cy="10287000"/>
          </a:xfrm>
          <a:prstGeom prst="line">
            <a:avLst/>
          </a:prstGeom>
          <a:ln cap="flat" w="38100">
            <a:solidFill>
              <a:srgbClr val="20202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6" id="16"/>
          <p:cNvSpPr txBox="true"/>
          <p:nvPr/>
        </p:nvSpPr>
        <p:spPr>
          <a:xfrm rot="5400000">
            <a:off x="15778256" y="2957298"/>
            <a:ext cx="4225496" cy="368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202020"/>
                </a:solidFill>
                <a:latin typeface="Poppins"/>
                <a:ea typeface="Poppins"/>
                <a:cs typeface="Poppins"/>
                <a:sym typeface="Poppins"/>
              </a:rPr>
              <a:t>Analysis and Results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7558633" y="8866505"/>
            <a:ext cx="598067" cy="391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 b="true">
                <a:solidFill>
                  <a:srgbClr val="A97658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20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2648958"/>
            <a:ext cx="15064244" cy="7205369"/>
          </a:xfrm>
          <a:custGeom>
            <a:avLst/>
            <a:gdLst/>
            <a:ahLst/>
            <a:cxnLst/>
            <a:rect r="r" b="b" t="t" l="l"/>
            <a:pathLst>
              <a:path h="7205369" w="15064244">
                <a:moveTo>
                  <a:pt x="0" y="0"/>
                </a:moveTo>
                <a:lnTo>
                  <a:pt x="15064244" y="0"/>
                </a:lnTo>
                <a:lnTo>
                  <a:pt x="15064244" y="7205369"/>
                </a:lnTo>
                <a:lnTo>
                  <a:pt x="0" y="720536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68" r="0" b="-56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7675537" y="2648958"/>
            <a:ext cx="1131565" cy="7205369"/>
            <a:chOff x="0" y="0"/>
            <a:chExt cx="298025" cy="189771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98025" cy="1897710"/>
            </a:xfrm>
            <a:custGeom>
              <a:avLst/>
              <a:gdLst/>
              <a:ahLst/>
              <a:cxnLst/>
              <a:rect r="r" b="b" t="t" l="l"/>
              <a:pathLst>
                <a:path h="1897710" w="298025">
                  <a:moveTo>
                    <a:pt x="0" y="0"/>
                  </a:moveTo>
                  <a:lnTo>
                    <a:pt x="298025" y="0"/>
                  </a:lnTo>
                  <a:lnTo>
                    <a:pt x="298025" y="1897710"/>
                  </a:lnTo>
                  <a:lnTo>
                    <a:pt x="0" y="189771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5757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66675"/>
              <a:ext cx="298025" cy="19643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3724030" y="2648958"/>
            <a:ext cx="1131565" cy="7205369"/>
            <a:chOff x="0" y="0"/>
            <a:chExt cx="298025" cy="189771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98025" cy="1897710"/>
            </a:xfrm>
            <a:custGeom>
              <a:avLst/>
              <a:gdLst/>
              <a:ahLst/>
              <a:cxnLst/>
              <a:rect r="r" b="b" t="t" l="l"/>
              <a:pathLst>
                <a:path h="1897710" w="298025">
                  <a:moveTo>
                    <a:pt x="0" y="0"/>
                  </a:moveTo>
                  <a:lnTo>
                    <a:pt x="298025" y="0"/>
                  </a:lnTo>
                  <a:lnTo>
                    <a:pt x="298025" y="1897710"/>
                  </a:lnTo>
                  <a:lnTo>
                    <a:pt x="0" y="189771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5757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66675"/>
              <a:ext cx="298025" cy="19643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8807102" y="2610858"/>
            <a:ext cx="4916929" cy="7374291"/>
            <a:chOff x="0" y="0"/>
            <a:chExt cx="1294994" cy="19422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294994" cy="1942200"/>
            </a:xfrm>
            <a:custGeom>
              <a:avLst/>
              <a:gdLst/>
              <a:ahLst/>
              <a:cxnLst/>
              <a:rect r="r" b="b" t="t" l="l"/>
              <a:pathLst>
                <a:path h="1942200" w="1294994">
                  <a:moveTo>
                    <a:pt x="0" y="0"/>
                  </a:moveTo>
                  <a:lnTo>
                    <a:pt x="1294994" y="0"/>
                  </a:lnTo>
                  <a:lnTo>
                    <a:pt x="1294994" y="1942200"/>
                  </a:lnTo>
                  <a:lnTo>
                    <a:pt x="0" y="194220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66675"/>
              <a:ext cx="1294994" cy="2008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028700" y="1114425"/>
            <a:ext cx="4457941" cy="12072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100"/>
              </a:lnSpc>
            </a:pPr>
            <a:r>
              <a:rPr lang="en-US" sz="8505" b="true">
                <a:solidFill>
                  <a:srgbClr val="202020"/>
                </a:solidFill>
                <a:latin typeface="Object Sans Bold"/>
                <a:ea typeface="Object Sans Bold"/>
                <a:cs typeface="Object Sans Bold"/>
                <a:sym typeface="Object Sans Bold"/>
              </a:rPr>
              <a:t>模型結果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029235" y="4506345"/>
            <a:ext cx="4472662" cy="3385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b="true" sz="3600">
                <a:solidFill>
                  <a:srgbClr val="202020"/>
                </a:solidFill>
                <a:latin typeface="Poppins Bold"/>
                <a:ea typeface="Poppins Bold"/>
                <a:cs typeface="Poppins Bold"/>
                <a:sym typeface="Poppins Bold"/>
              </a:rPr>
              <a:t>調節</a:t>
            </a:r>
            <a:r>
              <a:rPr lang="en-US" b="true" sz="3600">
                <a:solidFill>
                  <a:srgbClr val="202020"/>
                </a:solidFill>
                <a:latin typeface="Poppins Bold"/>
                <a:ea typeface="Poppins Bold"/>
                <a:cs typeface="Poppins Bold"/>
                <a:sym typeface="Poppins Bold"/>
              </a:rPr>
              <a:t>效果-改革指數</a:t>
            </a:r>
          </a:p>
          <a:p>
            <a:pPr algn="l">
              <a:lnSpc>
                <a:spcPts val="1960"/>
              </a:lnSpc>
              <a:spcBef>
                <a:spcPct val="0"/>
              </a:spcBef>
            </a:pPr>
          </a:p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202020"/>
                </a:solidFill>
                <a:latin typeface="Poppins"/>
                <a:ea typeface="Poppins"/>
                <a:cs typeface="Poppins"/>
                <a:sym typeface="Poppins"/>
              </a:rPr>
              <a:t>模型4a、9a：</a:t>
            </a:r>
          </a:p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202020"/>
                </a:solidFill>
                <a:latin typeface="Poppins"/>
                <a:ea typeface="Poppins"/>
                <a:cs typeface="Poppins"/>
                <a:sym typeface="Poppins"/>
              </a:rPr>
              <a:t>改革指數的調節作用</a:t>
            </a:r>
            <a:r>
              <a:rPr lang="en-US" sz="2799">
                <a:solidFill>
                  <a:srgbClr val="FF5757"/>
                </a:solidFill>
                <a:latin typeface="Poppins"/>
                <a:ea typeface="Poppins"/>
                <a:cs typeface="Poppins"/>
                <a:sym typeface="Poppins"/>
              </a:rPr>
              <a:t>正向顯著</a:t>
            </a:r>
          </a:p>
          <a:p>
            <a:pPr algn="l">
              <a:lnSpc>
                <a:spcPts val="3919"/>
              </a:lnSpc>
              <a:spcBef>
                <a:spcPct val="0"/>
              </a:spcBef>
            </a:pPr>
          </a:p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202020"/>
                </a:solidFill>
                <a:latin typeface="Poppins"/>
                <a:ea typeface="Poppins"/>
                <a:cs typeface="Poppins"/>
                <a:sym typeface="Poppins"/>
              </a:rPr>
              <a:t>→ 支持假說 H3b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758532" y="1423250"/>
            <a:ext cx="12513795" cy="6697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36"/>
              </a:lnSpc>
            </a:pPr>
            <a:r>
              <a:rPr lang="en-US" sz="4800">
                <a:solidFill>
                  <a:srgbClr val="202020"/>
                </a:solidFill>
                <a:latin typeface="Object Sans"/>
                <a:ea typeface="Object Sans"/>
                <a:cs typeface="Object Sans"/>
                <a:sym typeface="Object Sans"/>
              </a:rPr>
              <a:t>研發聯盟規模 (X) + 改革指數 (調節)</a:t>
            </a:r>
          </a:p>
        </p:txBody>
      </p:sp>
      <p:sp>
        <p:nvSpPr>
          <p:cNvPr name="AutoShape 15" id="15"/>
          <p:cNvSpPr/>
          <p:nvPr/>
        </p:nvSpPr>
        <p:spPr>
          <a:xfrm>
            <a:off x="17415758" y="0"/>
            <a:ext cx="0" cy="10287000"/>
          </a:xfrm>
          <a:prstGeom prst="line">
            <a:avLst/>
          </a:prstGeom>
          <a:ln cap="flat" w="38100">
            <a:solidFill>
              <a:srgbClr val="20202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6" id="16"/>
          <p:cNvSpPr txBox="true"/>
          <p:nvPr/>
        </p:nvSpPr>
        <p:spPr>
          <a:xfrm rot="5400000">
            <a:off x="15778256" y="2957298"/>
            <a:ext cx="4225496" cy="368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202020"/>
                </a:solidFill>
                <a:latin typeface="Poppins"/>
                <a:ea typeface="Poppins"/>
                <a:cs typeface="Poppins"/>
                <a:sym typeface="Poppins"/>
              </a:rPr>
              <a:t>Analysis and Results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7558633" y="8866505"/>
            <a:ext cx="598067" cy="391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 b="true">
                <a:solidFill>
                  <a:srgbClr val="A97658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21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53508" y="2873914"/>
            <a:ext cx="16780984" cy="6586536"/>
          </a:xfrm>
          <a:custGeom>
            <a:avLst/>
            <a:gdLst/>
            <a:ahLst/>
            <a:cxnLst/>
            <a:rect r="r" b="b" t="t" l="l"/>
            <a:pathLst>
              <a:path h="6586536" w="16780984">
                <a:moveTo>
                  <a:pt x="0" y="0"/>
                </a:moveTo>
                <a:lnTo>
                  <a:pt x="16780984" y="0"/>
                </a:lnTo>
                <a:lnTo>
                  <a:pt x="16780984" y="6586536"/>
                </a:lnTo>
                <a:lnTo>
                  <a:pt x="0" y="65865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114425"/>
            <a:ext cx="4457941" cy="12072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100"/>
              </a:lnSpc>
            </a:pPr>
            <a:r>
              <a:rPr lang="en-US" sz="8505" b="true">
                <a:solidFill>
                  <a:srgbClr val="202020"/>
                </a:solidFill>
                <a:latin typeface="Object Sans Bold"/>
                <a:ea typeface="Object Sans Bold"/>
                <a:cs typeface="Object Sans Bold"/>
                <a:sym typeface="Object Sans Bold"/>
              </a:rPr>
              <a:t>模型結果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5758532" y="1423250"/>
            <a:ext cx="12513795" cy="6697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36"/>
              </a:lnSpc>
            </a:pPr>
            <a:r>
              <a:rPr lang="en-US" sz="4800">
                <a:solidFill>
                  <a:srgbClr val="202020"/>
                </a:solidFill>
                <a:latin typeface="Object Sans"/>
                <a:ea typeface="Object Sans"/>
                <a:cs typeface="Object Sans"/>
                <a:sym typeface="Object Sans"/>
              </a:rPr>
              <a:t>研發聯盟多樣性 (X)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054144" y="9659084"/>
            <a:ext cx="858497" cy="368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202020"/>
                </a:solidFill>
                <a:latin typeface="Poppins"/>
                <a:ea typeface="Poppins"/>
                <a:cs typeface="Poppins"/>
                <a:sym typeface="Poppins"/>
              </a:rPr>
              <a:t>Page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6950928" y="9652099"/>
            <a:ext cx="317897" cy="391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079"/>
              </a:lnSpc>
            </a:pPr>
            <a:r>
              <a:rPr lang="en-US" sz="2199" b="true">
                <a:solidFill>
                  <a:srgbClr val="A97658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22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813588" y="2093048"/>
            <a:ext cx="8660823" cy="7965352"/>
          </a:xfrm>
          <a:custGeom>
            <a:avLst/>
            <a:gdLst/>
            <a:ahLst/>
            <a:cxnLst/>
            <a:rect r="r" b="b" t="t" l="l"/>
            <a:pathLst>
              <a:path h="7965352" w="8660823">
                <a:moveTo>
                  <a:pt x="0" y="0"/>
                </a:moveTo>
                <a:lnTo>
                  <a:pt x="8660824" y="0"/>
                </a:lnTo>
                <a:lnTo>
                  <a:pt x="8660824" y="7965352"/>
                </a:lnTo>
                <a:lnTo>
                  <a:pt x="0" y="79653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3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114425"/>
            <a:ext cx="4457941" cy="12072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100"/>
              </a:lnSpc>
            </a:pPr>
            <a:r>
              <a:rPr lang="en-US" sz="8505" b="true">
                <a:solidFill>
                  <a:srgbClr val="202020"/>
                </a:solidFill>
                <a:latin typeface="Object Sans Bold"/>
                <a:ea typeface="Object Sans Bold"/>
                <a:cs typeface="Object Sans Bold"/>
                <a:sym typeface="Object Sans Bold"/>
              </a:rPr>
              <a:t>模型結果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5758532" y="1423250"/>
            <a:ext cx="12513795" cy="6697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36"/>
              </a:lnSpc>
            </a:pPr>
            <a:r>
              <a:rPr lang="en-US" sz="4800">
                <a:solidFill>
                  <a:srgbClr val="202020"/>
                </a:solidFill>
                <a:latin typeface="Object Sans"/>
                <a:ea typeface="Object Sans"/>
                <a:cs typeface="Object Sans"/>
                <a:sym typeface="Object Sans"/>
              </a:rPr>
              <a:t>研發聯盟多樣性 (X)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054144" y="9659084"/>
            <a:ext cx="858497" cy="368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202020"/>
                </a:solidFill>
                <a:latin typeface="Poppins"/>
                <a:ea typeface="Poppins"/>
                <a:cs typeface="Poppins"/>
                <a:sym typeface="Poppins"/>
              </a:rPr>
              <a:t>Page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6661233" y="9652099"/>
            <a:ext cx="598067" cy="391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079"/>
              </a:lnSpc>
            </a:pPr>
            <a:r>
              <a:rPr lang="en-US" sz="2199" b="true">
                <a:solidFill>
                  <a:srgbClr val="A97658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23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53508" y="2873914"/>
            <a:ext cx="16780984" cy="6586536"/>
          </a:xfrm>
          <a:custGeom>
            <a:avLst/>
            <a:gdLst/>
            <a:ahLst/>
            <a:cxnLst/>
            <a:rect r="r" b="b" t="t" l="l"/>
            <a:pathLst>
              <a:path h="6586536" w="16780984">
                <a:moveTo>
                  <a:pt x="0" y="0"/>
                </a:moveTo>
                <a:lnTo>
                  <a:pt x="16780984" y="0"/>
                </a:lnTo>
                <a:lnTo>
                  <a:pt x="16780984" y="6586536"/>
                </a:lnTo>
                <a:lnTo>
                  <a:pt x="0" y="65865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013946" y="2873914"/>
            <a:ext cx="1364529" cy="6586536"/>
            <a:chOff x="0" y="0"/>
            <a:chExt cx="359382" cy="173472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59382" cy="1734726"/>
            </a:xfrm>
            <a:custGeom>
              <a:avLst/>
              <a:gdLst/>
              <a:ahLst/>
              <a:cxnLst/>
              <a:rect r="r" b="b" t="t" l="l"/>
              <a:pathLst>
                <a:path h="1734726" w="359382">
                  <a:moveTo>
                    <a:pt x="0" y="0"/>
                  </a:moveTo>
                  <a:lnTo>
                    <a:pt x="359382" y="0"/>
                  </a:lnTo>
                  <a:lnTo>
                    <a:pt x="359382" y="1734726"/>
                  </a:lnTo>
                  <a:lnTo>
                    <a:pt x="0" y="173472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5757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66675"/>
              <a:ext cx="359382" cy="18014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028700" y="1114425"/>
            <a:ext cx="4457941" cy="12072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100"/>
              </a:lnSpc>
            </a:pPr>
            <a:r>
              <a:rPr lang="en-US" sz="8505" b="true">
                <a:solidFill>
                  <a:srgbClr val="202020"/>
                </a:solidFill>
                <a:latin typeface="Object Sans Bold"/>
                <a:ea typeface="Object Sans Bold"/>
                <a:cs typeface="Object Sans Bold"/>
                <a:sym typeface="Object Sans Bold"/>
              </a:rPr>
              <a:t>模型結果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758532" y="1423250"/>
            <a:ext cx="12513795" cy="6697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36"/>
              </a:lnSpc>
            </a:pPr>
            <a:r>
              <a:rPr lang="en-US" sz="4800">
                <a:solidFill>
                  <a:srgbClr val="202020"/>
                </a:solidFill>
                <a:latin typeface="Object Sans"/>
                <a:ea typeface="Object Sans"/>
                <a:cs typeface="Object Sans"/>
                <a:sym typeface="Object Sans"/>
              </a:rPr>
              <a:t>研發聯盟多樣性 (X) 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1790756" y="2873914"/>
            <a:ext cx="1364529" cy="6586536"/>
            <a:chOff x="0" y="0"/>
            <a:chExt cx="359382" cy="173472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59382" cy="1734726"/>
            </a:xfrm>
            <a:custGeom>
              <a:avLst/>
              <a:gdLst/>
              <a:ahLst/>
              <a:cxnLst/>
              <a:rect r="r" b="b" t="t" l="l"/>
              <a:pathLst>
                <a:path h="1734726" w="359382">
                  <a:moveTo>
                    <a:pt x="0" y="0"/>
                  </a:moveTo>
                  <a:lnTo>
                    <a:pt x="359382" y="0"/>
                  </a:lnTo>
                  <a:lnTo>
                    <a:pt x="359382" y="1734726"/>
                  </a:lnTo>
                  <a:lnTo>
                    <a:pt x="0" y="173472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5757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66675"/>
              <a:ext cx="359382" cy="18014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7378474" y="2480037"/>
            <a:ext cx="4412281" cy="7374291"/>
            <a:chOff x="0" y="0"/>
            <a:chExt cx="1162082" cy="19422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162082" cy="1942200"/>
            </a:xfrm>
            <a:custGeom>
              <a:avLst/>
              <a:gdLst/>
              <a:ahLst/>
              <a:cxnLst/>
              <a:rect r="r" b="b" t="t" l="l"/>
              <a:pathLst>
                <a:path h="1942200" w="1162082">
                  <a:moveTo>
                    <a:pt x="0" y="0"/>
                  </a:moveTo>
                  <a:lnTo>
                    <a:pt x="1162082" y="0"/>
                  </a:lnTo>
                  <a:lnTo>
                    <a:pt x="1162082" y="1942200"/>
                  </a:lnTo>
                  <a:lnTo>
                    <a:pt x="0" y="194220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66675"/>
              <a:ext cx="1162082" cy="2008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7577809" y="4653977"/>
            <a:ext cx="4013611" cy="29216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b="true" sz="3600">
                <a:solidFill>
                  <a:srgbClr val="202020"/>
                </a:solidFill>
                <a:latin typeface="Poppins Bold"/>
                <a:ea typeface="Poppins Bold"/>
                <a:cs typeface="Poppins Bold"/>
                <a:sym typeface="Poppins Bold"/>
              </a:rPr>
              <a:t>主要效果</a:t>
            </a:r>
          </a:p>
          <a:p>
            <a:pPr algn="l">
              <a:lnSpc>
                <a:spcPts val="1960"/>
              </a:lnSpc>
              <a:spcBef>
                <a:spcPct val="0"/>
              </a:spcBef>
            </a:pPr>
          </a:p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202020"/>
                </a:solidFill>
                <a:latin typeface="Poppins"/>
                <a:ea typeface="Poppins"/>
                <a:cs typeface="Poppins"/>
                <a:sym typeface="Poppins"/>
              </a:rPr>
              <a:t>模型2b、6b：</a:t>
            </a:r>
          </a:p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202020"/>
                </a:solidFill>
                <a:latin typeface="Poppins"/>
                <a:ea typeface="Poppins"/>
                <a:cs typeface="Poppins"/>
                <a:sym typeface="Poppins"/>
              </a:rPr>
              <a:t>夥伴類別對專利數量呈現</a:t>
            </a:r>
            <a:r>
              <a:rPr lang="en-US" sz="2799">
                <a:solidFill>
                  <a:srgbClr val="FF5757"/>
                </a:solidFill>
                <a:latin typeface="Poppins"/>
                <a:ea typeface="Poppins"/>
                <a:cs typeface="Poppins"/>
                <a:sym typeface="Poppins"/>
              </a:rPr>
              <a:t>顯著</a:t>
            </a:r>
            <a:r>
              <a:rPr lang="en-US" sz="2799">
                <a:solidFill>
                  <a:srgbClr val="202020"/>
                </a:solidFill>
                <a:latin typeface="Poppins"/>
                <a:ea typeface="Poppins"/>
                <a:cs typeface="Poppins"/>
                <a:sym typeface="Poppins"/>
              </a:rPr>
              <a:t>效果</a:t>
            </a:r>
          </a:p>
          <a:p>
            <a:pPr algn="l" marL="604519" indent="-302260" lvl="1">
              <a:lnSpc>
                <a:spcPts val="4479"/>
              </a:lnSpc>
              <a:buFont typeface="Arial"/>
              <a:buChar char="•"/>
            </a:pPr>
            <a:r>
              <a:rPr lang="en-US" sz="2799">
                <a:solidFill>
                  <a:srgbClr val="202020"/>
                </a:solidFill>
                <a:latin typeface="Poppins"/>
                <a:ea typeface="Poppins"/>
                <a:cs typeface="Poppins"/>
                <a:sym typeface="Poppins"/>
              </a:rPr>
              <a:t>夥伴國家則無顯著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6054144" y="9659084"/>
            <a:ext cx="858497" cy="368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202020"/>
                </a:solidFill>
                <a:latin typeface="Poppins"/>
                <a:ea typeface="Poppins"/>
                <a:cs typeface="Poppins"/>
                <a:sym typeface="Poppins"/>
              </a:rPr>
              <a:t>Page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6661233" y="9652099"/>
            <a:ext cx="598067" cy="391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079"/>
              </a:lnSpc>
            </a:pPr>
            <a:r>
              <a:rPr lang="en-US" sz="2199" b="true">
                <a:solidFill>
                  <a:srgbClr val="A97658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24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56229" y="2533773"/>
            <a:ext cx="8660823" cy="7138803"/>
          </a:xfrm>
          <a:custGeom>
            <a:avLst/>
            <a:gdLst/>
            <a:ahLst/>
            <a:cxnLst/>
            <a:rect r="r" b="b" t="t" l="l"/>
            <a:pathLst>
              <a:path h="7138803" w="8660823">
                <a:moveTo>
                  <a:pt x="0" y="0"/>
                </a:moveTo>
                <a:lnTo>
                  <a:pt x="8660824" y="0"/>
                </a:lnTo>
                <a:lnTo>
                  <a:pt x="8660824" y="7138803"/>
                </a:lnTo>
                <a:lnTo>
                  <a:pt x="0" y="713880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11614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3285436" y="2696032"/>
            <a:ext cx="677372" cy="6976544"/>
            <a:chOff x="0" y="0"/>
            <a:chExt cx="178403" cy="183744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78403" cy="1837444"/>
            </a:xfrm>
            <a:custGeom>
              <a:avLst/>
              <a:gdLst/>
              <a:ahLst/>
              <a:cxnLst/>
              <a:rect r="r" b="b" t="t" l="l"/>
              <a:pathLst>
                <a:path h="1837444" w="178403">
                  <a:moveTo>
                    <a:pt x="0" y="0"/>
                  </a:moveTo>
                  <a:lnTo>
                    <a:pt x="178403" y="0"/>
                  </a:lnTo>
                  <a:lnTo>
                    <a:pt x="178403" y="1837444"/>
                  </a:lnTo>
                  <a:lnTo>
                    <a:pt x="0" y="183744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5757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66675"/>
              <a:ext cx="178403" cy="19041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028700" y="1114425"/>
            <a:ext cx="4457941" cy="12072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100"/>
              </a:lnSpc>
            </a:pPr>
            <a:r>
              <a:rPr lang="en-US" sz="8505" b="true">
                <a:solidFill>
                  <a:srgbClr val="202020"/>
                </a:solidFill>
                <a:latin typeface="Object Sans Bold"/>
                <a:ea typeface="Object Sans Bold"/>
                <a:cs typeface="Object Sans Bold"/>
                <a:sym typeface="Object Sans Bold"/>
              </a:rPr>
              <a:t>模型結果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758532" y="1423250"/>
            <a:ext cx="12513795" cy="6697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36"/>
              </a:lnSpc>
            </a:pPr>
            <a:r>
              <a:rPr lang="en-US" sz="4800">
                <a:solidFill>
                  <a:srgbClr val="202020"/>
                </a:solidFill>
                <a:latin typeface="Object Sans"/>
                <a:ea typeface="Object Sans"/>
                <a:cs typeface="Object Sans"/>
                <a:sym typeface="Object Sans"/>
              </a:rPr>
              <a:t>研發聯盟多樣性 (X) 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6632186" y="2696032"/>
            <a:ext cx="677372" cy="6976544"/>
            <a:chOff x="0" y="0"/>
            <a:chExt cx="178403" cy="183744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78403" cy="1837444"/>
            </a:xfrm>
            <a:custGeom>
              <a:avLst/>
              <a:gdLst/>
              <a:ahLst/>
              <a:cxnLst/>
              <a:rect r="r" b="b" t="t" l="l"/>
              <a:pathLst>
                <a:path h="1837444" w="178403">
                  <a:moveTo>
                    <a:pt x="0" y="0"/>
                  </a:moveTo>
                  <a:lnTo>
                    <a:pt x="178403" y="0"/>
                  </a:lnTo>
                  <a:lnTo>
                    <a:pt x="178403" y="1837444"/>
                  </a:lnTo>
                  <a:lnTo>
                    <a:pt x="0" y="183744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5757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66675"/>
              <a:ext cx="178403" cy="19041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1341920" y="3892020"/>
            <a:ext cx="5917380" cy="3881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b="true" sz="3600">
                <a:solidFill>
                  <a:srgbClr val="202020"/>
                </a:solidFill>
                <a:latin typeface="Poppins Bold"/>
                <a:ea typeface="Poppins Bold"/>
                <a:cs typeface="Poppins Bold"/>
                <a:sym typeface="Poppins Bold"/>
              </a:rPr>
              <a:t>主要效果</a:t>
            </a:r>
          </a:p>
          <a:p>
            <a:pPr algn="l">
              <a:lnSpc>
                <a:spcPts val="1960"/>
              </a:lnSpc>
              <a:spcBef>
                <a:spcPct val="0"/>
              </a:spcBef>
            </a:pPr>
          </a:p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202020"/>
                </a:solidFill>
                <a:latin typeface="Poppins"/>
                <a:ea typeface="Poppins"/>
                <a:cs typeface="Poppins"/>
                <a:sym typeface="Poppins"/>
              </a:rPr>
              <a:t>模型2c、6c：</a:t>
            </a:r>
          </a:p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202020"/>
                </a:solidFill>
                <a:latin typeface="Poppins"/>
                <a:ea typeface="Poppins"/>
                <a:cs typeface="Poppins"/>
                <a:sym typeface="Poppins"/>
              </a:rPr>
              <a:t>研發聯盟多樣性對向前引用數無顯著影響</a:t>
            </a:r>
          </a:p>
          <a:p>
            <a:pPr algn="l">
              <a:lnSpc>
                <a:spcPts val="3919"/>
              </a:lnSpc>
              <a:spcBef>
                <a:spcPct val="0"/>
              </a:spcBef>
            </a:pPr>
          </a:p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202020"/>
                </a:solidFill>
                <a:latin typeface="Poppins"/>
                <a:ea typeface="Poppins"/>
                <a:cs typeface="Poppins"/>
                <a:sym typeface="Poppins"/>
              </a:rPr>
              <a:t>→  微弱支持假說 H2a</a:t>
            </a:r>
          </a:p>
          <a:p>
            <a:pPr algn="l">
              <a:lnSpc>
                <a:spcPts val="3919"/>
              </a:lnSpc>
              <a:spcBef>
                <a:spcPct val="0"/>
              </a:spcBef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16054144" y="9659084"/>
            <a:ext cx="858497" cy="368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202020"/>
                </a:solidFill>
                <a:latin typeface="Poppins"/>
                <a:ea typeface="Poppins"/>
                <a:cs typeface="Poppins"/>
                <a:sym typeface="Poppins"/>
              </a:rPr>
              <a:t>Page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6661233" y="9652099"/>
            <a:ext cx="598067" cy="391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079"/>
              </a:lnSpc>
            </a:pPr>
            <a:r>
              <a:rPr lang="en-US" sz="2199" b="true">
                <a:solidFill>
                  <a:srgbClr val="A97658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25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53508" y="2873914"/>
            <a:ext cx="16780984" cy="6586536"/>
          </a:xfrm>
          <a:custGeom>
            <a:avLst/>
            <a:gdLst/>
            <a:ahLst/>
            <a:cxnLst/>
            <a:rect r="r" b="b" t="t" l="l"/>
            <a:pathLst>
              <a:path h="6586536" w="16780984">
                <a:moveTo>
                  <a:pt x="0" y="0"/>
                </a:moveTo>
                <a:lnTo>
                  <a:pt x="16780984" y="0"/>
                </a:lnTo>
                <a:lnTo>
                  <a:pt x="16780984" y="6586536"/>
                </a:lnTo>
                <a:lnTo>
                  <a:pt x="0" y="65865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7380979" y="2873914"/>
            <a:ext cx="1364529" cy="6586536"/>
            <a:chOff x="0" y="0"/>
            <a:chExt cx="359382" cy="173472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59382" cy="1734726"/>
            </a:xfrm>
            <a:custGeom>
              <a:avLst/>
              <a:gdLst/>
              <a:ahLst/>
              <a:cxnLst/>
              <a:rect r="r" b="b" t="t" l="l"/>
              <a:pathLst>
                <a:path h="1734726" w="359382">
                  <a:moveTo>
                    <a:pt x="0" y="0"/>
                  </a:moveTo>
                  <a:lnTo>
                    <a:pt x="359382" y="0"/>
                  </a:lnTo>
                  <a:lnTo>
                    <a:pt x="359382" y="1734726"/>
                  </a:lnTo>
                  <a:lnTo>
                    <a:pt x="0" y="173472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5757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66675"/>
              <a:ext cx="359382" cy="18014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028700" y="1114425"/>
            <a:ext cx="4457941" cy="12072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100"/>
              </a:lnSpc>
            </a:pPr>
            <a:r>
              <a:rPr lang="en-US" sz="8505" b="true">
                <a:solidFill>
                  <a:srgbClr val="202020"/>
                </a:solidFill>
                <a:latin typeface="Object Sans Bold"/>
                <a:ea typeface="Object Sans Bold"/>
                <a:cs typeface="Object Sans Bold"/>
                <a:sym typeface="Object Sans Bold"/>
              </a:rPr>
              <a:t>模型結果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758532" y="1423250"/>
            <a:ext cx="12513795" cy="6697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36"/>
              </a:lnSpc>
            </a:pPr>
            <a:r>
              <a:rPr lang="en-US" sz="4800">
                <a:solidFill>
                  <a:srgbClr val="202020"/>
                </a:solidFill>
                <a:latin typeface="Object Sans"/>
                <a:ea typeface="Object Sans"/>
                <a:cs typeface="Object Sans"/>
                <a:sym typeface="Object Sans"/>
              </a:rPr>
              <a:t>研發聯盟多樣性 (X) + BGA (調節)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3157789" y="2873914"/>
            <a:ext cx="1364529" cy="6586536"/>
            <a:chOff x="0" y="0"/>
            <a:chExt cx="359382" cy="173472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59382" cy="1734726"/>
            </a:xfrm>
            <a:custGeom>
              <a:avLst/>
              <a:gdLst/>
              <a:ahLst/>
              <a:cxnLst/>
              <a:rect r="r" b="b" t="t" l="l"/>
              <a:pathLst>
                <a:path h="1734726" w="359382">
                  <a:moveTo>
                    <a:pt x="0" y="0"/>
                  </a:moveTo>
                  <a:lnTo>
                    <a:pt x="359382" y="0"/>
                  </a:lnTo>
                  <a:lnTo>
                    <a:pt x="359382" y="1734726"/>
                  </a:lnTo>
                  <a:lnTo>
                    <a:pt x="0" y="173472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5757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66675"/>
              <a:ext cx="359382" cy="18014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8745508" y="2480037"/>
            <a:ext cx="4412281" cy="7374291"/>
            <a:chOff x="0" y="0"/>
            <a:chExt cx="1162082" cy="19422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162082" cy="1942200"/>
            </a:xfrm>
            <a:custGeom>
              <a:avLst/>
              <a:gdLst/>
              <a:ahLst/>
              <a:cxnLst/>
              <a:rect r="r" b="b" t="t" l="l"/>
              <a:pathLst>
                <a:path h="1942200" w="1162082">
                  <a:moveTo>
                    <a:pt x="0" y="0"/>
                  </a:moveTo>
                  <a:lnTo>
                    <a:pt x="1162082" y="0"/>
                  </a:lnTo>
                  <a:lnTo>
                    <a:pt x="1162082" y="1942200"/>
                  </a:lnTo>
                  <a:lnTo>
                    <a:pt x="0" y="194220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66675"/>
              <a:ext cx="1162082" cy="2008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8944843" y="5164834"/>
            <a:ext cx="4013611" cy="1899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b="true" sz="3600">
                <a:solidFill>
                  <a:srgbClr val="202020"/>
                </a:solidFill>
                <a:latin typeface="Poppins Bold"/>
                <a:ea typeface="Poppins Bold"/>
                <a:cs typeface="Poppins Bold"/>
                <a:sym typeface="Poppins Bold"/>
              </a:rPr>
              <a:t>調節</a:t>
            </a:r>
            <a:r>
              <a:rPr lang="en-US" b="true" sz="3600">
                <a:solidFill>
                  <a:srgbClr val="202020"/>
                </a:solidFill>
                <a:latin typeface="Poppins Bold"/>
                <a:ea typeface="Poppins Bold"/>
                <a:cs typeface="Poppins Bold"/>
                <a:sym typeface="Poppins Bold"/>
              </a:rPr>
              <a:t>效果-BGA</a:t>
            </a:r>
          </a:p>
          <a:p>
            <a:pPr algn="l">
              <a:lnSpc>
                <a:spcPts val="1960"/>
              </a:lnSpc>
              <a:spcBef>
                <a:spcPct val="0"/>
              </a:spcBef>
            </a:pPr>
          </a:p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202020"/>
                </a:solidFill>
                <a:latin typeface="Poppins"/>
                <a:ea typeface="Poppins"/>
                <a:cs typeface="Poppins"/>
                <a:sym typeface="Poppins"/>
              </a:rPr>
              <a:t>模型3b、7b：</a:t>
            </a:r>
          </a:p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202020"/>
                </a:solidFill>
                <a:latin typeface="Poppins"/>
                <a:ea typeface="Poppins"/>
                <a:cs typeface="Poppins"/>
                <a:sym typeface="Poppins"/>
              </a:rPr>
              <a:t>BGA調節作用</a:t>
            </a:r>
            <a:r>
              <a:rPr lang="en-US" sz="2799">
                <a:solidFill>
                  <a:srgbClr val="FF5757"/>
                </a:solidFill>
                <a:latin typeface="Poppins"/>
                <a:ea typeface="Poppins"/>
                <a:cs typeface="Poppins"/>
                <a:sym typeface="Poppins"/>
              </a:rPr>
              <a:t>正向顯著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6054144" y="9659084"/>
            <a:ext cx="858497" cy="368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202020"/>
                </a:solidFill>
                <a:latin typeface="Poppins"/>
                <a:ea typeface="Poppins"/>
                <a:cs typeface="Poppins"/>
                <a:sym typeface="Poppins"/>
              </a:rPr>
              <a:t>Page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6661233" y="9652099"/>
            <a:ext cx="598067" cy="391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079"/>
              </a:lnSpc>
            </a:pPr>
            <a:r>
              <a:rPr lang="en-US" sz="2199" b="true">
                <a:solidFill>
                  <a:srgbClr val="A97658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26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56229" y="2533773"/>
            <a:ext cx="8660823" cy="7138803"/>
          </a:xfrm>
          <a:custGeom>
            <a:avLst/>
            <a:gdLst/>
            <a:ahLst/>
            <a:cxnLst/>
            <a:rect r="r" b="b" t="t" l="l"/>
            <a:pathLst>
              <a:path h="7138803" w="8660823">
                <a:moveTo>
                  <a:pt x="0" y="0"/>
                </a:moveTo>
                <a:lnTo>
                  <a:pt x="8660824" y="0"/>
                </a:lnTo>
                <a:lnTo>
                  <a:pt x="8660824" y="7138803"/>
                </a:lnTo>
                <a:lnTo>
                  <a:pt x="0" y="713880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11614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4063231" y="2696032"/>
            <a:ext cx="677372" cy="6976544"/>
            <a:chOff x="0" y="0"/>
            <a:chExt cx="178403" cy="183744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78403" cy="1837444"/>
            </a:xfrm>
            <a:custGeom>
              <a:avLst/>
              <a:gdLst/>
              <a:ahLst/>
              <a:cxnLst/>
              <a:rect r="r" b="b" t="t" l="l"/>
              <a:pathLst>
                <a:path h="1837444" w="178403">
                  <a:moveTo>
                    <a:pt x="0" y="0"/>
                  </a:moveTo>
                  <a:lnTo>
                    <a:pt x="178403" y="0"/>
                  </a:lnTo>
                  <a:lnTo>
                    <a:pt x="178403" y="1837444"/>
                  </a:lnTo>
                  <a:lnTo>
                    <a:pt x="0" y="183744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5757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66675"/>
              <a:ext cx="178403" cy="19041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028700" y="1114425"/>
            <a:ext cx="4457941" cy="12072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100"/>
              </a:lnSpc>
            </a:pPr>
            <a:r>
              <a:rPr lang="en-US" sz="8505" b="true">
                <a:solidFill>
                  <a:srgbClr val="202020"/>
                </a:solidFill>
                <a:latin typeface="Object Sans Bold"/>
                <a:ea typeface="Object Sans Bold"/>
                <a:cs typeface="Object Sans Bold"/>
                <a:sym typeface="Object Sans Bold"/>
              </a:rPr>
              <a:t>模型結果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758532" y="1423250"/>
            <a:ext cx="12513795" cy="6697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36"/>
              </a:lnSpc>
            </a:pPr>
            <a:r>
              <a:rPr lang="en-US" sz="4800">
                <a:solidFill>
                  <a:srgbClr val="202020"/>
                </a:solidFill>
                <a:latin typeface="Object Sans"/>
                <a:ea typeface="Object Sans"/>
                <a:cs typeface="Object Sans"/>
                <a:sym typeface="Object Sans"/>
              </a:rPr>
              <a:t>研發聯盟多樣性 (X) + BGA (調節)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7386411" y="2696032"/>
            <a:ext cx="677372" cy="6976544"/>
            <a:chOff x="0" y="0"/>
            <a:chExt cx="178403" cy="183744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78403" cy="1837444"/>
            </a:xfrm>
            <a:custGeom>
              <a:avLst/>
              <a:gdLst/>
              <a:ahLst/>
              <a:cxnLst/>
              <a:rect r="r" b="b" t="t" l="l"/>
              <a:pathLst>
                <a:path h="1837444" w="178403">
                  <a:moveTo>
                    <a:pt x="0" y="0"/>
                  </a:moveTo>
                  <a:lnTo>
                    <a:pt x="178403" y="0"/>
                  </a:lnTo>
                  <a:lnTo>
                    <a:pt x="178403" y="1837444"/>
                  </a:lnTo>
                  <a:lnTo>
                    <a:pt x="0" y="183744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5757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66675"/>
              <a:ext cx="178403" cy="19041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1341920" y="3367277"/>
            <a:ext cx="5917380" cy="5367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b="true" sz="3600">
                <a:solidFill>
                  <a:srgbClr val="202020"/>
                </a:solidFill>
                <a:latin typeface="Poppins Bold"/>
                <a:ea typeface="Poppins Bold"/>
                <a:cs typeface="Poppins Bold"/>
                <a:sym typeface="Poppins Bold"/>
              </a:rPr>
              <a:t>調節</a:t>
            </a:r>
            <a:r>
              <a:rPr lang="en-US" b="true" sz="3600">
                <a:solidFill>
                  <a:srgbClr val="202020"/>
                </a:solidFill>
                <a:latin typeface="Poppins Bold"/>
                <a:ea typeface="Poppins Bold"/>
                <a:cs typeface="Poppins Bold"/>
                <a:sym typeface="Poppins Bold"/>
              </a:rPr>
              <a:t>效果-BGA</a:t>
            </a:r>
          </a:p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202020"/>
                </a:solidFill>
                <a:latin typeface="Poppins"/>
                <a:ea typeface="Poppins"/>
                <a:cs typeface="Poppins"/>
                <a:sym typeface="Poppins"/>
              </a:rPr>
              <a:t>模型3c：</a:t>
            </a:r>
          </a:p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202020"/>
                </a:solidFill>
                <a:latin typeface="Poppins"/>
                <a:ea typeface="Poppins"/>
                <a:cs typeface="Poppins"/>
                <a:sym typeface="Poppins"/>
              </a:rPr>
              <a:t>BGA對夥伴類別多樣性調節作用無顯著影響</a:t>
            </a:r>
          </a:p>
          <a:p>
            <a:pPr algn="l">
              <a:lnSpc>
                <a:spcPts val="1960"/>
              </a:lnSpc>
              <a:spcBef>
                <a:spcPct val="0"/>
              </a:spcBef>
            </a:pPr>
          </a:p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202020"/>
                </a:solidFill>
                <a:latin typeface="Poppins"/>
                <a:ea typeface="Poppins"/>
                <a:cs typeface="Poppins"/>
                <a:sym typeface="Poppins"/>
              </a:rPr>
              <a:t>模型7c：</a:t>
            </a:r>
          </a:p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202020"/>
                </a:solidFill>
                <a:latin typeface="Poppins"/>
                <a:ea typeface="Poppins"/>
                <a:cs typeface="Poppins"/>
                <a:sym typeface="Poppins"/>
              </a:rPr>
              <a:t>BGA對夥伴國家多樣性調節作用</a:t>
            </a:r>
            <a:r>
              <a:rPr lang="en-US" sz="2799">
                <a:solidFill>
                  <a:srgbClr val="FF5757"/>
                </a:solidFill>
                <a:latin typeface="Poppins"/>
                <a:ea typeface="Poppins"/>
                <a:cs typeface="Poppins"/>
                <a:sym typeface="Poppins"/>
              </a:rPr>
              <a:t>正向顯著</a:t>
            </a:r>
          </a:p>
          <a:p>
            <a:pPr algn="l">
              <a:lnSpc>
                <a:spcPts val="3919"/>
              </a:lnSpc>
              <a:spcBef>
                <a:spcPct val="0"/>
              </a:spcBef>
            </a:pPr>
          </a:p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202020"/>
                </a:solidFill>
                <a:latin typeface="Poppins"/>
                <a:ea typeface="Poppins"/>
                <a:cs typeface="Poppins"/>
                <a:sym typeface="Poppins"/>
              </a:rPr>
              <a:t>→  支持假說 H2b</a:t>
            </a:r>
          </a:p>
          <a:p>
            <a:pPr algn="l">
              <a:lnSpc>
                <a:spcPts val="3919"/>
              </a:lnSpc>
              <a:spcBef>
                <a:spcPct val="0"/>
              </a:spcBef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16054144" y="9659084"/>
            <a:ext cx="858497" cy="368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202020"/>
                </a:solidFill>
                <a:latin typeface="Poppins"/>
                <a:ea typeface="Poppins"/>
                <a:cs typeface="Poppins"/>
                <a:sym typeface="Poppins"/>
              </a:rPr>
              <a:t>Page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6661233" y="9652099"/>
            <a:ext cx="598067" cy="391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079"/>
              </a:lnSpc>
            </a:pPr>
            <a:r>
              <a:rPr lang="en-US" sz="2199" b="true">
                <a:solidFill>
                  <a:srgbClr val="A97658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27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24C3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1364435"/>
            <a:ext cx="18288000" cy="7594517"/>
            <a:chOff x="0" y="0"/>
            <a:chExt cx="24384000" cy="10126023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18835" r="0" b="18835"/>
            <a:stretch>
              <a:fillRect/>
            </a:stretch>
          </p:blipFill>
          <p:spPr>
            <a:xfrm flipH="false" flipV="false">
              <a:off x="0" y="0"/>
              <a:ext cx="24384000" cy="10126023"/>
            </a:xfrm>
            <a:prstGeom prst="rect">
              <a:avLst/>
            </a:prstGeom>
          </p:spPr>
        </p:pic>
      </p:grpSp>
      <p:sp>
        <p:nvSpPr>
          <p:cNvPr name="AutoShape 4" id="4"/>
          <p:cNvSpPr/>
          <p:nvPr/>
        </p:nvSpPr>
        <p:spPr>
          <a:xfrm flipV="true">
            <a:off x="-20" y="1326335"/>
            <a:ext cx="18288000" cy="1905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 flipV="true">
            <a:off x="-1268" y="8940271"/>
            <a:ext cx="18288000" cy="1905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6730595" y="7562563"/>
            <a:ext cx="4826810" cy="12067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 rot="0">
            <a:off x="0" y="1364435"/>
            <a:ext cx="18286732" cy="7533124"/>
            <a:chOff x="0" y="0"/>
            <a:chExt cx="4816259" cy="198403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816259" cy="1984033"/>
            </a:xfrm>
            <a:custGeom>
              <a:avLst/>
              <a:gdLst/>
              <a:ahLst/>
              <a:cxnLst/>
              <a:rect r="r" b="b" t="t" l="l"/>
              <a:pathLst>
                <a:path h="1984033" w="4816259">
                  <a:moveTo>
                    <a:pt x="0" y="0"/>
                  </a:moveTo>
                  <a:lnTo>
                    <a:pt x="4816259" y="0"/>
                  </a:lnTo>
                  <a:lnTo>
                    <a:pt x="4816259" y="1984033"/>
                  </a:lnTo>
                  <a:lnTo>
                    <a:pt x="0" y="1984033"/>
                  </a:lnTo>
                  <a:close/>
                </a:path>
              </a:pathLst>
            </a:custGeom>
            <a:solidFill>
              <a:srgbClr val="000000">
                <a:alpha val="64706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66675"/>
              <a:ext cx="4816259" cy="20507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2867050" y="4978597"/>
            <a:ext cx="12552632" cy="19329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90881" indent="-345440" lvl="1">
              <a:lnSpc>
                <a:spcPts val="5120"/>
              </a:lnSpc>
              <a:buAutoNum type="arabicPeriod" startAt="1"/>
            </a:pPr>
            <a:r>
              <a:rPr lang="en-US" sz="32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全球競爭、新興市場越來越</a:t>
            </a:r>
            <a:r>
              <a:rPr lang="en-US" sz="3200">
                <a:solidFill>
                  <a:srgbClr val="FF5757"/>
                </a:solidFill>
                <a:latin typeface="Poppins"/>
                <a:ea typeface="Poppins"/>
                <a:cs typeface="Poppins"/>
                <a:sym typeface="Poppins"/>
              </a:rPr>
              <a:t>依賴研發聯盟</a:t>
            </a:r>
            <a:r>
              <a:rPr lang="en-US" sz="32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(Alliance Portfolio, AP)</a:t>
            </a:r>
          </a:p>
          <a:p>
            <a:pPr algn="just" marL="690881" indent="-345440" lvl="1">
              <a:lnSpc>
                <a:spcPts val="5120"/>
              </a:lnSpc>
              <a:buAutoNum type="arabicPeriod" startAt="1"/>
            </a:pPr>
            <a:r>
              <a:rPr lang="en-US" sz="32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特別在如印度這類</a:t>
            </a:r>
            <a:r>
              <a:rPr lang="en-US" sz="3200">
                <a:solidFill>
                  <a:srgbClr val="FF5757"/>
                </a:solidFill>
                <a:latin typeface="Poppins"/>
                <a:ea typeface="Poppins"/>
                <a:cs typeface="Poppins"/>
                <a:sym typeface="Poppins"/>
              </a:rPr>
              <a:t>新興市場</a:t>
            </a:r>
          </a:p>
          <a:p>
            <a:pPr algn="just" marL="690881" indent="-345440" lvl="1">
              <a:lnSpc>
                <a:spcPts val="5120"/>
              </a:lnSpc>
              <a:buAutoNum type="arabicPeriod" startAt="1"/>
            </a:pPr>
            <a:r>
              <a:rPr lang="en-US" sz="32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高科技企業用以分享成本、降低風險、補充知識資源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004161" y="3446748"/>
            <a:ext cx="12279677" cy="11917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75"/>
              </a:lnSpc>
            </a:pPr>
            <a:r>
              <a:rPr lang="en-US" b="true" sz="8799">
                <a:solidFill>
                  <a:srgbClr val="FFFFFF"/>
                </a:solidFill>
                <a:latin typeface="Object Sans Ultra-Bold"/>
                <a:ea typeface="Object Sans Ultra-Bold"/>
                <a:cs typeface="Object Sans Ultra-Bold"/>
                <a:sym typeface="Object Sans Ultra-Bold"/>
              </a:rPr>
              <a:t>研究背景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505134" y="453210"/>
            <a:ext cx="4754166" cy="368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Journal of International Management</a:t>
            </a: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453210"/>
            <a:ext cx="4225496" cy="368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財務管理報告 | 2024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28700" y="9397471"/>
            <a:ext cx="3146568" cy="368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Introduction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6054144" y="9397471"/>
            <a:ext cx="858497" cy="368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Page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6661233" y="9390486"/>
            <a:ext cx="598067" cy="391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079"/>
              </a:lnSpc>
            </a:pPr>
            <a:r>
              <a:rPr lang="en-US" sz="2199" b="true">
                <a:solidFill>
                  <a:srgbClr val="FFFFFF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01</a:t>
            </a: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53508" y="2873914"/>
            <a:ext cx="16780984" cy="6586536"/>
          </a:xfrm>
          <a:custGeom>
            <a:avLst/>
            <a:gdLst/>
            <a:ahLst/>
            <a:cxnLst/>
            <a:rect r="r" b="b" t="t" l="l"/>
            <a:pathLst>
              <a:path h="6586536" w="16780984">
                <a:moveTo>
                  <a:pt x="0" y="0"/>
                </a:moveTo>
                <a:lnTo>
                  <a:pt x="16780984" y="0"/>
                </a:lnTo>
                <a:lnTo>
                  <a:pt x="16780984" y="6586536"/>
                </a:lnTo>
                <a:lnTo>
                  <a:pt x="0" y="65865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795151" y="2873914"/>
            <a:ext cx="1364529" cy="6586536"/>
            <a:chOff x="0" y="0"/>
            <a:chExt cx="359382" cy="173472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59382" cy="1734726"/>
            </a:xfrm>
            <a:custGeom>
              <a:avLst/>
              <a:gdLst/>
              <a:ahLst/>
              <a:cxnLst/>
              <a:rect r="r" b="b" t="t" l="l"/>
              <a:pathLst>
                <a:path h="1734726" w="359382">
                  <a:moveTo>
                    <a:pt x="0" y="0"/>
                  </a:moveTo>
                  <a:lnTo>
                    <a:pt x="359382" y="0"/>
                  </a:lnTo>
                  <a:lnTo>
                    <a:pt x="359382" y="1734726"/>
                  </a:lnTo>
                  <a:lnTo>
                    <a:pt x="0" y="173472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5757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66675"/>
              <a:ext cx="359382" cy="18014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028700" y="1114425"/>
            <a:ext cx="4457941" cy="12072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100"/>
              </a:lnSpc>
            </a:pPr>
            <a:r>
              <a:rPr lang="en-US" sz="8505" b="true">
                <a:solidFill>
                  <a:srgbClr val="202020"/>
                </a:solidFill>
                <a:latin typeface="Object Sans Bold"/>
                <a:ea typeface="Object Sans Bold"/>
                <a:cs typeface="Object Sans Bold"/>
                <a:sym typeface="Object Sans Bold"/>
              </a:rPr>
              <a:t>模型結果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758532" y="1423250"/>
            <a:ext cx="12513795" cy="6697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36"/>
              </a:lnSpc>
            </a:pPr>
            <a:r>
              <a:rPr lang="en-US" sz="4800">
                <a:solidFill>
                  <a:srgbClr val="202020"/>
                </a:solidFill>
                <a:latin typeface="Object Sans"/>
                <a:ea typeface="Object Sans"/>
                <a:cs typeface="Object Sans"/>
                <a:sym typeface="Object Sans"/>
              </a:rPr>
              <a:t>研發聯盟多樣性 (X) + 改革指數 (調節)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4571961" y="2873914"/>
            <a:ext cx="1364529" cy="6586536"/>
            <a:chOff x="0" y="0"/>
            <a:chExt cx="359382" cy="173472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59382" cy="1734726"/>
            </a:xfrm>
            <a:custGeom>
              <a:avLst/>
              <a:gdLst/>
              <a:ahLst/>
              <a:cxnLst/>
              <a:rect r="r" b="b" t="t" l="l"/>
              <a:pathLst>
                <a:path h="1734726" w="359382">
                  <a:moveTo>
                    <a:pt x="0" y="0"/>
                  </a:moveTo>
                  <a:lnTo>
                    <a:pt x="359382" y="0"/>
                  </a:lnTo>
                  <a:lnTo>
                    <a:pt x="359382" y="1734726"/>
                  </a:lnTo>
                  <a:lnTo>
                    <a:pt x="0" y="173472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5757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66675"/>
              <a:ext cx="359382" cy="18014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0159680" y="2480037"/>
            <a:ext cx="4412281" cy="7374291"/>
            <a:chOff x="0" y="0"/>
            <a:chExt cx="1162082" cy="19422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162082" cy="1942200"/>
            </a:xfrm>
            <a:custGeom>
              <a:avLst/>
              <a:gdLst/>
              <a:ahLst/>
              <a:cxnLst/>
              <a:rect r="r" b="b" t="t" l="l"/>
              <a:pathLst>
                <a:path h="1942200" w="1162082">
                  <a:moveTo>
                    <a:pt x="0" y="0"/>
                  </a:moveTo>
                  <a:lnTo>
                    <a:pt x="1162082" y="0"/>
                  </a:lnTo>
                  <a:lnTo>
                    <a:pt x="1162082" y="1942200"/>
                  </a:lnTo>
                  <a:lnTo>
                    <a:pt x="0" y="194220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66675"/>
              <a:ext cx="1162082" cy="2008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10359015" y="4917184"/>
            <a:ext cx="4013611" cy="23952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b="true" sz="3600">
                <a:solidFill>
                  <a:srgbClr val="202020"/>
                </a:solidFill>
                <a:latin typeface="Poppins Bold"/>
                <a:ea typeface="Poppins Bold"/>
                <a:cs typeface="Poppins Bold"/>
                <a:sym typeface="Poppins Bold"/>
              </a:rPr>
              <a:t>調節</a:t>
            </a:r>
            <a:r>
              <a:rPr lang="en-US" b="true" sz="3600">
                <a:solidFill>
                  <a:srgbClr val="202020"/>
                </a:solidFill>
                <a:latin typeface="Poppins Bold"/>
                <a:ea typeface="Poppins Bold"/>
                <a:cs typeface="Poppins Bold"/>
                <a:sym typeface="Poppins Bold"/>
              </a:rPr>
              <a:t>效果-改革</a:t>
            </a:r>
          </a:p>
          <a:p>
            <a:pPr algn="l">
              <a:lnSpc>
                <a:spcPts val="1960"/>
              </a:lnSpc>
              <a:spcBef>
                <a:spcPct val="0"/>
              </a:spcBef>
            </a:pPr>
          </a:p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202020"/>
                </a:solidFill>
                <a:latin typeface="Poppins"/>
                <a:ea typeface="Poppins"/>
                <a:cs typeface="Poppins"/>
                <a:sym typeface="Poppins"/>
              </a:rPr>
              <a:t>模型4b、8b：</a:t>
            </a:r>
          </a:p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202020"/>
                </a:solidFill>
                <a:latin typeface="Poppins"/>
                <a:ea typeface="Poppins"/>
                <a:cs typeface="Poppins"/>
                <a:sym typeface="Poppins"/>
              </a:rPr>
              <a:t>改革指數調節作用</a:t>
            </a:r>
            <a:r>
              <a:rPr lang="en-US" sz="2799">
                <a:solidFill>
                  <a:srgbClr val="FF5757"/>
                </a:solidFill>
                <a:latin typeface="Poppins"/>
                <a:ea typeface="Poppins"/>
                <a:cs typeface="Poppins"/>
                <a:sym typeface="Poppins"/>
              </a:rPr>
              <a:t>正向顯著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6054144" y="9659084"/>
            <a:ext cx="858497" cy="368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202020"/>
                </a:solidFill>
                <a:latin typeface="Poppins"/>
                <a:ea typeface="Poppins"/>
                <a:cs typeface="Poppins"/>
                <a:sym typeface="Poppins"/>
              </a:rPr>
              <a:t>Page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6661233" y="9652099"/>
            <a:ext cx="598067" cy="391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079"/>
              </a:lnSpc>
            </a:pPr>
            <a:r>
              <a:rPr lang="en-US" sz="2199" b="true">
                <a:solidFill>
                  <a:srgbClr val="A97658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28</a:t>
            </a: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56229" y="2533773"/>
            <a:ext cx="8660823" cy="7138803"/>
          </a:xfrm>
          <a:custGeom>
            <a:avLst/>
            <a:gdLst/>
            <a:ahLst/>
            <a:cxnLst/>
            <a:rect r="r" b="b" t="t" l="l"/>
            <a:pathLst>
              <a:path h="7138803" w="8660823">
                <a:moveTo>
                  <a:pt x="0" y="0"/>
                </a:moveTo>
                <a:lnTo>
                  <a:pt x="8660824" y="0"/>
                </a:lnTo>
                <a:lnTo>
                  <a:pt x="8660824" y="7138803"/>
                </a:lnTo>
                <a:lnTo>
                  <a:pt x="0" y="713880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11614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4063231" y="2696032"/>
            <a:ext cx="677372" cy="6976544"/>
            <a:chOff x="0" y="0"/>
            <a:chExt cx="178403" cy="183744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78403" cy="1837444"/>
            </a:xfrm>
            <a:custGeom>
              <a:avLst/>
              <a:gdLst/>
              <a:ahLst/>
              <a:cxnLst/>
              <a:rect r="r" b="b" t="t" l="l"/>
              <a:pathLst>
                <a:path h="1837444" w="178403">
                  <a:moveTo>
                    <a:pt x="0" y="0"/>
                  </a:moveTo>
                  <a:lnTo>
                    <a:pt x="178403" y="0"/>
                  </a:lnTo>
                  <a:lnTo>
                    <a:pt x="178403" y="1837444"/>
                  </a:lnTo>
                  <a:lnTo>
                    <a:pt x="0" y="183744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5757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66675"/>
              <a:ext cx="178403" cy="19041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028700" y="1114425"/>
            <a:ext cx="4457941" cy="12072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100"/>
              </a:lnSpc>
            </a:pPr>
            <a:r>
              <a:rPr lang="en-US" sz="8505" b="true">
                <a:solidFill>
                  <a:srgbClr val="202020"/>
                </a:solidFill>
                <a:latin typeface="Object Sans Bold"/>
                <a:ea typeface="Object Sans Bold"/>
                <a:cs typeface="Object Sans Bold"/>
                <a:sym typeface="Object Sans Bold"/>
              </a:rPr>
              <a:t>模型結果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758532" y="1423250"/>
            <a:ext cx="12513795" cy="6697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36"/>
              </a:lnSpc>
            </a:pPr>
            <a:r>
              <a:rPr lang="en-US" sz="4800">
                <a:solidFill>
                  <a:srgbClr val="202020"/>
                </a:solidFill>
                <a:latin typeface="Object Sans"/>
                <a:ea typeface="Object Sans"/>
                <a:cs typeface="Object Sans"/>
                <a:sym typeface="Object Sans"/>
              </a:rPr>
              <a:t>研發聯盟多樣性 (X) + 改革指數 (調節)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7386411" y="2696032"/>
            <a:ext cx="677372" cy="6976544"/>
            <a:chOff x="0" y="0"/>
            <a:chExt cx="178403" cy="183744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78403" cy="1837444"/>
            </a:xfrm>
            <a:custGeom>
              <a:avLst/>
              <a:gdLst/>
              <a:ahLst/>
              <a:cxnLst/>
              <a:rect r="r" b="b" t="t" l="l"/>
              <a:pathLst>
                <a:path h="1837444" w="178403">
                  <a:moveTo>
                    <a:pt x="0" y="0"/>
                  </a:moveTo>
                  <a:lnTo>
                    <a:pt x="178403" y="0"/>
                  </a:lnTo>
                  <a:lnTo>
                    <a:pt x="178403" y="1837444"/>
                  </a:lnTo>
                  <a:lnTo>
                    <a:pt x="0" y="183744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5757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66675"/>
              <a:ext cx="178403" cy="19041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1341920" y="4481702"/>
            <a:ext cx="5917380" cy="3138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b="true" sz="3600">
                <a:solidFill>
                  <a:srgbClr val="202020"/>
                </a:solidFill>
                <a:latin typeface="Poppins Bold"/>
                <a:ea typeface="Poppins Bold"/>
                <a:cs typeface="Poppins Bold"/>
                <a:sym typeface="Poppins Bold"/>
              </a:rPr>
              <a:t>調節</a:t>
            </a:r>
            <a:r>
              <a:rPr lang="en-US" b="true" sz="3600">
                <a:solidFill>
                  <a:srgbClr val="202020"/>
                </a:solidFill>
                <a:latin typeface="Poppins Bold"/>
                <a:ea typeface="Poppins Bold"/>
                <a:cs typeface="Poppins Bold"/>
                <a:sym typeface="Poppins Bold"/>
              </a:rPr>
              <a:t>效果-改革指數</a:t>
            </a:r>
          </a:p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202020"/>
                </a:solidFill>
                <a:latin typeface="Poppins"/>
                <a:ea typeface="Poppins"/>
                <a:cs typeface="Poppins"/>
                <a:sym typeface="Poppins"/>
              </a:rPr>
              <a:t>模型4c、8c：</a:t>
            </a:r>
          </a:p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202020"/>
                </a:solidFill>
                <a:latin typeface="Poppins"/>
                <a:ea typeface="Poppins"/>
                <a:cs typeface="Poppins"/>
                <a:sym typeface="Poppins"/>
              </a:rPr>
              <a:t>改革指數調節作用</a:t>
            </a:r>
            <a:r>
              <a:rPr lang="en-US" sz="2799">
                <a:solidFill>
                  <a:srgbClr val="FF5757"/>
                </a:solidFill>
                <a:latin typeface="Poppins"/>
                <a:ea typeface="Poppins"/>
                <a:cs typeface="Poppins"/>
                <a:sym typeface="Poppins"/>
              </a:rPr>
              <a:t>正向顯著</a:t>
            </a:r>
          </a:p>
          <a:p>
            <a:pPr algn="l">
              <a:lnSpc>
                <a:spcPts val="3919"/>
              </a:lnSpc>
              <a:spcBef>
                <a:spcPct val="0"/>
              </a:spcBef>
            </a:pPr>
          </a:p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202020"/>
                </a:solidFill>
                <a:latin typeface="Poppins"/>
                <a:ea typeface="Poppins"/>
                <a:cs typeface="Poppins"/>
                <a:sym typeface="Poppins"/>
              </a:rPr>
              <a:t>→  支持假說 H3b</a:t>
            </a:r>
          </a:p>
          <a:p>
            <a:pPr algn="l">
              <a:lnSpc>
                <a:spcPts val="3919"/>
              </a:lnSpc>
              <a:spcBef>
                <a:spcPct val="0"/>
              </a:spcBef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16054144" y="9659084"/>
            <a:ext cx="858497" cy="368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202020"/>
                </a:solidFill>
                <a:latin typeface="Poppins"/>
                <a:ea typeface="Poppins"/>
                <a:cs typeface="Poppins"/>
                <a:sym typeface="Poppins"/>
              </a:rPr>
              <a:t>Page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6661233" y="9652099"/>
            <a:ext cx="598067" cy="391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079"/>
              </a:lnSpc>
            </a:pPr>
            <a:r>
              <a:rPr lang="en-US" sz="2199" b="true">
                <a:solidFill>
                  <a:srgbClr val="A97658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29</a:t>
            </a:r>
          </a:p>
        </p:txBody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4010165" cy="10287000"/>
            <a:chOff x="0" y="0"/>
            <a:chExt cx="5346887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29340" t="0" r="44686" b="0"/>
            <a:stretch>
              <a:fillRect/>
            </a:stretch>
          </p:blipFill>
          <p:spPr>
            <a:xfrm flipH="false" flipV="false">
              <a:off x="0" y="0"/>
              <a:ext cx="5346887" cy="13716000"/>
            </a:xfrm>
            <a:prstGeom prst="rect">
              <a:avLst/>
            </a:prstGeom>
          </p:spPr>
        </p:pic>
      </p:grpSp>
      <p:sp>
        <p:nvSpPr>
          <p:cNvPr name="Freeform 4" id="4"/>
          <p:cNvSpPr/>
          <p:nvPr/>
        </p:nvSpPr>
        <p:spPr>
          <a:xfrm flipH="false" flipV="false" rot="0">
            <a:off x="2708584" y="6917843"/>
            <a:ext cx="2769529" cy="2769529"/>
          </a:xfrm>
          <a:custGeom>
            <a:avLst/>
            <a:gdLst/>
            <a:ahLst/>
            <a:cxnLst/>
            <a:rect r="r" b="b" t="t" l="l"/>
            <a:pathLst>
              <a:path h="2769529" w="2769529">
                <a:moveTo>
                  <a:pt x="0" y="0"/>
                </a:moveTo>
                <a:lnTo>
                  <a:pt x="2769529" y="0"/>
                </a:lnTo>
                <a:lnTo>
                  <a:pt x="2769529" y="2769529"/>
                </a:lnTo>
                <a:lnTo>
                  <a:pt x="0" y="276952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5" id="5"/>
          <p:cNvSpPr/>
          <p:nvPr/>
        </p:nvSpPr>
        <p:spPr>
          <a:xfrm>
            <a:off x="16868654" y="0"/>
            <a:ext cx="0" cy="10287000"/>
          </a:xfrm>
          <a:prstGeom prst="line">
            <a:avLst/>
          </a:prstGeom>
          <a:ln cap="flat" w="38100">
            <a:solidFill>
              <a:srgbClr val="20202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2887901" y="7097160"/>
            <a:ext cx="2410895" cy="2410895"/>
          </a:xfrm>
          <a:custGeom>
            <a:avLst/>
            <a:gdLst/>
            <a:ahLst/>
            <a:cxnLst/>
            <a:rect r="r" b="b" t="t" l="l"/>
            <a:pathLst>
              <a:path h="2410895" w="2410895">
                <a:moveTo>
                  <a:pt x="0" y="0"/>
                </a:moveTo>
                <a:lnTo>
                  <a:pt x="2410895" y="0"/>
                </a:lnTo>
                <a:lnTo>
                  <a:pt x="2410895" y="2410895"/>
                </a:lnTo>
                <a:lnTo>
                  <a:pt x="0" y="241089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073730" y="1028700"/>
            <a:ext cx="997140" cy="997140"/>
          </a:xfrm>
          <a:custGeom>
            <a:avLst/>
            <a:gdLst/>
            <a:ahLst/>
            <a:cxnLst/>
            <a:rect r="r" b="b" t="t" l="l"/>
            <a:pathLst>
              <a:path h="997140" w="997140">
                <a:moveTo>
                  <a:pt x="0" y="0"/>
                </a:moveTo>
                <a:lnTo>
                  <a:pt x="997140" y="0"/>
                </a:lnTo>
                <a:lnTo>
                  <a:pt x="997140" y="997140"/>
                </a:lnTo>
                <a:lnTo>
                  <a:pt x="0" y="99714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6073730" y="3834594"/>
            <a:ext cx="997140" cy="997140"/>
          </a:xfrm>
          <a:custGeom>
            <a:avLst/>
            <a:gdLst/>
            <a:ahLst/>
            <a:cxnLst/>
            <a:rect r="r" b="b" t="t" l="l"/>
            <a:pathLst>
              <a:path h="997140" w="997140">
                <a:moveTo>
                  <a:pt x="0" y="0"/>
                </a:moveTo>
                <a:lnTo>
                  <a:pt x="997140" y="0"/>
                </a:lnTo>
                <a:lnTo>
                  <a:pt x="997140" y="997140"/>
                </a:lnTo>
                <a:lnTo>
                  <a:pt x="0" y="99714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7393479" y="923925"/>
            <a:ext cx="7562983" cy="651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 b="true">
                <a:solidFill>
                  <a:srgbClr val="202020"/>
                </a:solidFill>
                <a:latin typeface="Poppins Bold"/>
                <a:ea typeface="Poppins Bold"/>
                <a:cs typeface="Poppins Bold"/>
                <a:sym typeface="Poppins Bold"/>
              </a:rPr>
              <a:t>不同估計方法和數據集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393479" y="3729819"/>
            <a:ext cx="7562983" cy="651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 b="true">
                <a:solidFill>
                  <a:srgbClr val="202020"/>
                </a:solidFill>
                <a:latin typeface="Poppins Bold"/>
                <a:ea typeface="Poppins Bold"/>
                <a:cs typeface="Poppins Bold"/>
                <a:sym typeface="Poppins Bold"/>
              </a:rPr>
              <a:t>替代變數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393479" y="1781639"/>
            <a:ext cx="8410374" cy="10052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202020"/>
                </a:solidFill>
                <a:latin typeface="Poppins"/>
                <a:ea typeface="Poppins"/>
                <a:cs typeface="Poppins"/>
                <a:sym typeface="Poppins"/>
              </a:rPr>
              <a:t>使用了</a:t>
            </a:r>
            <a:r>
              <a:rPr lang="en-US" sz="2799">
                <a:solidFill>
                  <a:srgbClr val="FF5757"/>
                </a:solidFill>
                <a:latin typeface="Poppins"/>
                <a:ea typeface="Poppins"/>
                <a:cs typeface="Poppins"/>
                <a:sym typeface="Poppins"/>
              </a:rPr>
              <a:t>不同的估計</a:t>
            </a:r>
            <a:r>
              <a:rPr lang="en-US" sz="2799">
                <a:solidFill>
                  <a:srgbClr val="202020"/>
                </a:solidFill>
                <a:latin typeface="Poppins"/>
                <a:ea typeface="Poppins"/>
                <a:cs typeface="Poppins"/>
                <a:sym typeface="Poppins"/>
              </a:rPr>
              <a:t>技術和專利數據集，並使用</a:t>
            </a:r>
            <a:r>
              <a:rPr lang="en-US" sz="2799">
                <a:solidFill>
                  <a:srgbClr val="FF5757"/>
                </a:solidFill>
                <a:latin typeface="Poppins"/>
                <a:ea typeface="Poppins"/>
                <a:cs typeface="Poppins"/>
                <a:sym typeface="Poppins"/>
              </a:rPr>
              <a:t>固定效應</a:t>
            </a:r>
            <a:r>
              <a:rPr lang="en-US" sz="2799">
                <a:solidFill>
                  <a:srgbClr val="202020"/>
                </a:solidFill>
                <a:latin typeface="Poppins"/>
                <a:ea typeface="Poppins"/>
                <a:cs typeface="Poppins"/>
                <a:sym typeface="Poppins"/>
              </a:rPr>
              <a:t>負二項迴歸進行檢查，結果與主要分析一致​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393479" y="4590879"/>
            <a:ext cx="8410374" cy="1500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202020"/>
                </a:solidFill>
                <a:latin typeface="Poppins"/>
                <a:ea typeface="Poppins"/>
                <a:cs typeface="Poppins"/>
                <a:sym typeface="Poppins"/>
              </a:rPr>
              <a:t>使用了</a:t>
            </a:r>
            <a:r>
              <a:rPr lang="en-US" sz="2799">
                <a:solidFill>
                  <a:srgbClr val="FF5757"/>
                </a:solidFill>
                <a:latin typeface="Poppins"/>
                <a:ea typeface="Poppins"/>
                <a:cs typeface="Poppins"/>
                <a:sym typeface="Poppins"/>
              </a:rPr>
              <a:t>兩種替代的制度改革指標</a:t>
            </a:r>
            <a:r>
              <a:rPr lang="en-US" sz="2799">
                <a:solidFill>
                  <a:srgbClr val="202020"/>
                </a:solidFill>
                <a:latin typeface="Poppins"/>
                <a:ea typeface="Poppins"/>
                <a:cs typeface="Poppins"/>
                <a:sym typeface="Poppins"/>
              </a:rPr>
              <a:t>，市場改革指數 &amp; 世界銀行的營商環境排名，結果顯示制度改革對創新表現的調節作用是穩健的​</a:t>
            </a:r>
          </a:p>
        </p:txBody>
      </p:sp>
      <p:sp>
        <p:nvSpPr>
          <p:cNvPr name="TextBox 13" id="13"/>
          <p:cNvSpPr txBox="true"/>
          <p:nvPr/>
        </p:nvSpPr>
        <p:spPr>
          <a:xfrm rot="5400000">
            <a:off x="15497347" y="2957298"/>
            <a:ext cx="4225496" cy="368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202020"/>
                </a:solidFill>
                <a:latin typeface="Poppins"/>
                <a:ea typeface="Poppins"/>
                <a:cs typeface="Poppins"/>
                <a:sym typeface="Poppins"/>
              </a:rPr>
              <a:t>Analysis and Results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7277724" y="8866505"/>
            <a:ext cx="598067" cy="391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 b="true">
                <a:solidFill>
                  <a:srgbClr val="A97658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30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28700" y="1171575"/>
            <a:ext cx="1334192" cy="8429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955"/>
              </a:lnSpc>
            </a:pPr>
            <a:r>
              <a:rPr lang="en-US" b="true" sz="8780">
                <a:solidFill>
                  <a:srgbClr val="FFFFFF"/>
                </a:solidFill>
                <a:latin typeface="Object Sans Ultra-Bold"/>
                <a:ea typeface="Object Sans Ultra-Bold"/>
                <a:cs typeface="Object Sans Ultra-Bold"/>
                <a:sym typeface="Object Sans Ultra-Bold"/>
              </a:rPr>
              <a:t>穩健性檢查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6073730" y="7139134"/>
            <a:ext cx="997140" cy="997140"/>
          </a:xfrm>
          <a:custGeom>
            <a:avLst/>
            <a:gdLst/>
            <a:ahLst/>
            <a:cxnLst/>
            <a:rect r="r" b="b" t="t" l="l"/>
            <a:pathLst>
              <a:path h="997140" w="997140">
                <a:moveTo>
                  <a:pt x="0" y="0"/>
                </a:moveTo>
                <a:lnTo>
                  <a:pt x="997140" y="0"/>
                </a:lnTo>
                <a:lnTo>
                  <a:pt x="997140" y="997140"/>
                </a:lnTo>
                <a:lnTo>
                  <a:pt x="0" y="99714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7393479" y="7034359"/>
            <a:ext cx="5743881" cy="651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 b="true">
                <a:solidFill>
                  <a:srgbClr val="202020"/>
                </a:solidFill>
                <a:latin typeface="Poppins Bold"/>
                <a:ea typeface="Poppins Bold"/>
                <a:cs typeface="Poppins Bold"/>
                <a:sym typeface="Poppins Bold"/>
              </a:rPr>
              <a:t>後續分析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413770" y="7895419"/>
            <a:ext cx="8390083" cy="10052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202020"/>
                </a:solidFill>
                <a:latin typeface="Poppins"/>
                <a:ea typeface="Poppins"/>
                <a:cs typeface="Poppins"/>
                <a:sym typeface="Poppins"/>
              </a:rPr>
              <a:t>檢查研發聯盟多樣性對創新表現是否具有</a:t>
            </a:r>
            <a:r>
              <a:rPr lang="en-US" sz="2799">
                <a:solidFill>
                  <a:srgbClr val="FF5757"/>
                </a:solidFill>
                <a:latin typeface="Poppins"/>
                <a:ea typeface="Poppins"/>
                <a:cs typeface="Poppins"/>
                <a:sym typeface="Poppins"/>
              </a:rPr>
              <a:t>曲線效應</a:t>
            </a:r>
            <a:r>
              <a:rPr lang="en-US" sz="2799">
                <a:solidFill>
                  <a:srgbClr val="202020"/>
                </a:solidFill>
                <a:latin typeface="Poppins"/>
                <a:ea typeface="Poppins"/>
                <a:cs typeface="Poppins"/>
                <a:sym typeface="Poppins"/>
              </a:rPr>
              <a:t>，結果顯示沒有明顯的曲線效應。</a:t>
            </a:r>
          </a:p>
        </p:txBody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>
  <p:cSld>
    <p:bg>
      <p:bgPr>
        <a:solidFill>
          <a:srgbClr val="624C3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884330" y="1432947"/>
            <a:ext cx="12519340" cy="11795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810"/>
              </a:lnSpc>
            </a:pPr>
            <a:r>
              <a:rPr lang="en-US" b="true" sz="8637">
                <a:solidFill>
                  <a:srgbClr val="FFFFFF"/>
                </a:solidFill>
                <a:latin typeface="Object Sans Ultra-Bold"/>
                <a:ea typeface="Object Sans Ultra-Bold"/>
                <a:cs typeface="Object Sans Ultra-Bold"/>
                <a:sym typeface="Object Sans Ultra-Bold"/>
              </a:rPr>
              <a:t>研究貢獻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2693571" y="3873190"/>
            <a:ext cx="6758509" cy="2040421"/>
            <a:chOff x="0" y="0"/>
            <a:chExt cx="1885024" cy="56909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885024" cy="569096"/>
            </a:xfrm>
            <a:custGeom>
              <a:avLst/>
              <a:gdLst/>
              <a:ahLst/>
              <a:cxnLst/>
              <a:rect r="r" b="b" t="t" l="l"/>
              <a:pathLst>
                <a:path h="569096" w="1885024">
                  <a:moveTo>
                    <a:pt x="0" y="0"/>
                  </a:moveTo>
                  <a:lnTo>
                    <a:pt x="1885024" y="0"/>
                  </a:lnTo>
                  <a:lnTo>
                    <a:pt x="1885024" y="569096"/>
                  </a:lnTo>
                  <a:lnTo>
                    <a:pt x="0" y="56909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1885024" cy="62624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0500791" y="3873190"/>
            <a:ext cx="6758509" cy="2040421"/>
            <a:chOff x="0" y="0"/>
            <a:chExt cx="1885024" cy="56909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885024" cy="569096"/>
            </a:xfrm>
            <a:custGeom>
              <a:avLst/>
              <a:gdLst/>
              <a:ahLst/>
              <a:cxnLst/>
              <a:rect r="r" b="b" t="t" l="l"/>
              <a:pathLst>
                <a:path h="569096" w="1885024">
                  <a:moveTo>
                    <a:pt x="0" y="0"/>
                  </a:moveTo>
                  <a:lnTo>
                    <a:pt x="1885024" y="0"/>
                  </a:lnTo>
                  <a:lnTo>
                    <a:pt x="1885024" y="569096"/>
                  </a:lnTo>
                  <a:lnTo>
                    <a:pt x="0" y="56909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1885024" cy="62624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2693571" y="7217879"/>
            <a:ext cx="6758509" cy="2040421"/>
            <a:chOff x="0" y="0"/>
            <a:chExt cx="1885024" cy="569096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885024" cy="569096"/>
            </a:xfrm>
            <a:custGeom>
              <a:avLst/>
              <a:gdLst/>
              <a:ahLst/>
              <a:cxnLst/>
              <a:rect r="r" b="b" t="t" l="l"/>
              <a:pathLst>
                <a:path h="569096" w="1885024">
                  <a:moveTo>
                    <a:pt x="0" y="0"/>
                  </a:moveTo>
                  <a:lnTo>
                    <a:pt x="1885024" y="0"/>
                  </a:lnTo>
                  <a:lnTo>
                    <a:pt x="1885024" y="569096"/>
                  </a:lnTo>
                  <a:lnTo>
                    <a:pt x="0" y="56909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57150"/>
              <a:ext cx="1885024" cy="62624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0500791" y="7217879"/>
            <a:ext cx="6758509" cy="2040421"/>
            <a:chOff x="0" y="0"/>
            <a:chExt cx="1885024" cy="569096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885024" cy="569096"/>
            </a:xfrm>
            <a:custGeom>
              <a:avLst/>
              <a:gdLst/>
              <a:ahLst/>
              <a:cxnLst/>
              <a:rect r="r" b="b" t="t" l="l"/>
              <a:pathLst>
                <a:path h="569096" w="1885024">
                  <a:moveTo>
                    <a:pt x="0" y="0"/>
                  </a:moveTo>
                  <a:lnTo>
                    <a:pt x="1885024" y="0"/>
                  </a:lnTo>
                  <a:lnTo>
                    <a:pt x="1885024" y="569096"/>
                  </a:lnTo>
                  <a:lnTo>
                    <a:pt x="0" y="56909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57150"/>
              <a:ext cx="1885024" cy="62624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2131267" y="3416284"/>
            <a:ext cx="3384883" cy="914191"/>
            <a:chOff x="0" y="0"/>
            <a:chExt cx="881247" cy="238008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81247" cy="238008"/>
            </a:xfrm>
            <a:custGeom>
              <a:avLst/>
              <a:gdLst/>
              <a:ahLst/>
              <a:cxnLst/>
              <a:rect r="r" b="b" t="t" l="l"/>
              <a:pathLst>
                <a:path h="238008" w="881247">
                  <a:moveTo>
                    <a:pt x="0" y="0"/>
                  </a:moveTo>
                  <a:lnTo>
                    <a:pt x="881247" y="0"/>
                  </a:lnTo>
                  <a:lnTo>
                    <a:pt x="881247" y="238008"/>
                  </a:lnTo>
                  <a:lnTo>
                    <a:pt x="0" y="238008"/>
                  </a:lnTo>
                  <a:close/>
                </a:path>
              </a:pathLst>
            </a:custGeom>
            <a:solidFill>
              <a:srgbClr val="202020"/>
            </a:solidFill>
            <a:ln cap="sq">
              <a:noFill/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57150"/>
              <a:ext cx="881247" cy="2951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9938487" y="3415906"/>
            <a:ext cx="3384883" cy="914191"/>
            <a:chOff x="0" y="0"/>
            <a:chExt cx="881247" cy="238008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81247" cy="238008"/>
            </a:xfrm>
            <a:custGeom>
              <a:avLst/>
              <a:gdLst/>
              <a:ahLst/>
              <a:cxnLst/>
              <a:rect r="r" b="b" t="t" l="l"/>
              <a:pathLst>
                <a:path h="238008" w="881247">
                  <a:moveTo>
                    <a:pt x="0" y="0"/>
                  </a:moveTo>
                  <a:lnTo>
                    <a:pt x="881247" y="0"/>
                  </a:lnTo>
                  <a:lnTo>
                    <a:pt x="881247" y="238008"/>
                  </a:lnTo>
                  <a:lnTo>
                    <a:pt x="0" y="238008"/>
                  </a:lnTo>
                  <a:close/>
                </a:path>
              </a:pathLst>
            </a:custGeom>
            <a:solidFill>
              <a:srgbClr val="202020"/>
            </a:solidFill>
            <a:ln cap="sq">
              <a:noFill/>
              <a:prstDash val="solid"/>
              <a:miter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0" y="-57150"/>
              <a:ext cx="881247" cy="2951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2131267" y="6791207"/>
            <a:ext cx="3384883" cy="914191"/>
            <a:chOff x="0" y="0"/>
            <a:chExt cx="881247" cy="238008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81247" cy="238008"/>
            </a:xfrm>
            <a:custGeom>
              <a:avLst/>
              <a:gdLst/>
              <a:ahLst/>
              <a:cxnLst/>
              <a:rect r="r" b="b" t="t" l="l"/>
              <a:pathLst>
                <a:path h="238008" w="881247">
                  <a:moveTo>
                    <a:pt x="0" y="0"/>
                  </a:moveTo>
                  <a:lnTo>
                    <a:pt x="881247" y="0"/>
                  </a:lnTo>
                  <a:lnTo>
                    <a:pt x="881247" y="238008"/>
                  </a:lnTo>
                  <a:lnTo>
                    <a:pt x="0" y="238008"/>
                  </a:lnTo>
                  <a:close/>
                </a:path>
              </a:pathLst>
            </a:custGeom>
            <a:solidFill>
              <a:srgbClr val="202020"/>
            </a:solidFill>
            <a:ln cap="sq">
              <a:noFill/>
              <a:prstDash val="solid"/>
              <a:miter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0" y="-57150"/>
              <a:ext cx="881247" cy="2951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9938487" y="6760784"/>
            <a:ext cx="3384883" cy="914191"/>
            <a:chOff x="0" y="0"/>
            <a:chExt cx="881247" cy="238008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881247" cy="238008"/>
            </a:xfrm>
            <a:custGeom>
              <a:avLst/>
              <a:gdLst/>
              <a:ahLst/>
              <a:cxnLst/>
              <a:rect r="r" b="b" t="t" l="l"/>
              <a:pathLst>
                <a:path h="238008" w="881247">
                  <a:moveTo>
                    <a:pt x="0" y="0"/>
                  </a:moveTo>
                  <a:lnTo>
                    <a:pt x="881247" y="0"/>
                  </a:lnTo>
                  <a:lnTo>
                    <a:pt x="881247" y="238008"/>
                  </a:lnTo>
                  <a:lnTo>
                    <a:pt x="0" y="238008"/>
                  </a:lnTo>
                  <a:close/>
                </a:path>
              </a:pathLst>
            </a:custGeom>
            <a:solidFill>
              <a:srgbClr val="202020"/>
            </a:solidFill>
            <a:ln cap="sq">
              <a:noFill/>
              <a:prstDash val="solid"/>
              <a:miter/>
            </a:ln>
          </p:spPr>
        </p:sp>
        <p:sp>
          <p:nvSpPr>
            <p:cNvPr name="TextBox 26" id="26"/>
            <p:cNvSpPr txBox="true"/>
            <p:nvPr/>
          </p:nvSpPr>
          <p:spPr>
            <a:xfrm>
              <a:off x="0" y="-57150"/>
              <a:ext cx="881247" cy="2951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7" id="27"/>
          <p:cNvSpPr txBox="true"/>
          <p:nvPr/>
        </p:nvSpPr>
        <p:spPr>
          <a:xfrm rot="0">
            <a:off x="2400667" y="3573693"/>
            <a:ext cx="2846084" cy="566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b="true" sz="32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新興市場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0207887" y="3573315"/>
            <a:ext cx="2846084" cy="566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b="true" sz="32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研發聯盟多樣化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2265967" y="6918193"/>
            <a:ext cx="3115483" cy="566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b="true" sz="32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BGA、制度改革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0207887" y="6918193"/>
            <a:ext cx="2846084" cy="566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b="true" sz="32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制度因素調節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3192410" y="4475467"/>
            <a:ext cx="5760832" cy="10052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20"/>
              </a:lnSpc>
            </a:pPr>
            <a:r>
              <a:rPr lang="en-US" sz="2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探討</a:t>
            </a:r>
            <a:r>
              <a:rPr lang="en-US" sz="2800">
                <a:solidFill>
                  <a:srgbClr val="FF5757"/>
                </a:solidFill>
                <a:latin typeface="Poppins"/>
                <a:ea typeface="Poppins"/>
                <a:cs typeface="Poppins"/>
                <a:sym typeface="Poppins"/>
              </a:rPr>
              <a:t>新興市場制度背景</a:t>
            </a:r>
            <a:r>
              <a:rPr lang="en-US" sz="2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如何影響研發聯盟組合的創新績效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0999630" y="4475467"/>
            <a:ext cx="5760832" cy="10052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20"/>
              </a:lnSpc>
            </a:pPr>
            <a:r>
              <a:rPr lang="en-US" sz="2800">
                <a:solidFill>
                  <a:srgbClr val="FF5757"/>
                </a:solidFill>
                <a:latin typeface="Poppins"/>
                <a:ea typeface="Poppins"/>
                <a:cs typeface="Poppins"/>
                <a:sym typeface="Poppins"/>
              </a:rPr>
              <a:t>研發聯盟的多樣化</a:t>
            </a:r>
            <a:r>
              <a:rPr lang="en-US" sz="2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能夠幫助新興市場企業在制度較弱環境下獲取知識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3192410" y="7783959"/>
            <a:ext cx="5760832" cy="10052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20"/>
              </a:lnSpc>
            </a:pPr>
            <a:r>
              <a:rPr lang="en-US" sz="2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企業集團 &amp; 制度改革能</a:t>
            </a:r>
            <a:r>
              <a:rPr lang="en-US" sz="2800">
                <a:solidFill>
                  <a:srgbClr val="FF5757"/>
                </a:solidFill>
                <a:latin typeface="Poppins"/>
                <a:ea typeface="Poppins"/>
                <a:cs typeface="Poppins"/>
                <a:sym typeface="Poppins"/>
              </a:rPr>
              <a:t>促進企業更有效利用</a:t>
            </a:r>
            <a:r>
              <a:rPr lang="en-US" sz="2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研發聯盟提升創新成果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0999630" y="7783959"/>
            <a:ext cx="5760832" cy="10052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20"/>
              </a:lnSpc>
            </a:pPr>
            <a:r>
              <a:rPr lang="en-US" sz="2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BGA能幫助企業</a:t>
            </a:r>
            <a:r>
              <a:rPr lang="en-US" sz="2800">
                <a:solidFill>
                  <a:srgbClr val="FF5757"/>
                </a:solidFill>
                <a:latin typeface="Poppins"/>
                <a:ea typeface="Poppins"/>
                <a:cs typeface="Poppins"/>
                <a:sym typeface="Poppins"/>
              </a:rPr>
              <a:t>克服制度空白</a:t>
            </a:r>
            <a:r>
              <a:rPr lang="en-US" sz="2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，制度改革則進一步</a:t>
            </a:r>
            <a:r>
              <a:rPr lang="en-US" sz="2800">
                <a:solidFill>
                  <a:srgbClr val="FF5757"/>
                </a:solidFill>
                <a:latin typeface="Poppins"/>
                <a:ea typeface="Poppins"/>
                <a:cs typeface="Poppins"/>
                <a:sym typeface="Poppins"/>
              </a:rPr>
              <a:t>支持</a:t>
            </a:r>
            <a:r>
              <a:rPr lang="en-US" sz="2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企業創新活動</a:t>
            </a:r>
          </a:p>
        </p:txBody>
      </p:sp>
      <p:sp>
        <p:nvSpPr>
          <p:cNvPr name="AutoShape 35" id="35"/>
          <p:cNvSpPr/>
          <p:nvPr/>
        </p:nvSpPr>
        <p:spPr>
          <a:xfrm>
            <a:off x="1047750" y="0"/>
            <a:ext cx="0" cy="1028700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6" id="36"/>
          <p:cNvSpPr txBox="true"/>
          <p:nvPr/>
        </p:nvSpPr>
        <p:spPr>
          <a:xfrm rot="5400000">
            <a:off x="-1509588" y="2957298"/>
            <a:ext cx="4225496" cy="368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Discussion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270789" y="9033827"/>
            <a:ext cx="598067" cy="391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 b="true">
                <a:solidFill>
                  <a:srgbClr val="FFFFFF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31</a:t>
            </a:r>
          </a:p>
        </p:txBody>
      </p: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043227" y="1043667"/>
            <a:ext cx="965776" cy="965776"/>
          </a:xfrm>
          <a:custGeom>
            <a:avLst/>
            <a:gdLst/>
            <a:ahLst/>
            <a:cxnLst/>
            <a:rect r="r" b="b" t="t" l="l"/>
            <a:pathLst>
              <a:path h="965776" w="965776">
                <a:moveTo>
                  <a:pt x="0" y="0"/>
                </a:moveTo>
                <a:lnTo>
                  <a:pt x="965775" y="0"/>
                </a:lnTo>
                <a:lnTo>
                  <a:pt x="965775" y="965776"/>
                </a:lnTo>
                <a:lnTo>
                  <a:pt x="0" y="9657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043227" y="5589464"/>
            <a:ext cx="965776" cy="965776"/>
          </a:xfrm>
          <a:custGeom>
            <a:avLst/>
            <a:gdLst/>
            <a:ahLst/>
            <a:cxnLst/>
            <a:rect r="r" b="b" t="t" l="l"/>
            <a:pathLst>
              <a:path h="965776" w="965776">
                <a:moveTo>
                  <a:pt x="0" y="0"/>
                </a:moveTo>
                <a:lnTo>
                  <a:pt x="965775" y="0"/>
                </a:lnTo>
                <a:lnTo>
                  <a:pt x="965775" y="965776"/>
                </a:lnTo>
                <a:lnTo>
                  <a:pt x="0" y="9657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043227" y="3303826"/>
            <a:ext cx="965776" cy="965776"/>
          </a:xfrm>
          <a:custGeom>
            <a:avLst/>
            <a:gdLst/>
            <a:ahLst/>
            <a:cxnLst/>
            <a:rect r="r" b="b" t="t" l="l"/>
            <a:pathLst>
              <a:path h="965776" w="965776">
                <a:moveTo>
                  <a:pt x="0" y="0"/>
                </a:moveTo>
                <a:lnTo>
                  <a:pt x="965775" y="0"/>
                </a:lnTo>
                <a:lnTo>
                  <a:pt x="965775" y="965776"/>
                </a:lnTo>
                <a:lnTo>
                  <a:pt x="0" y="9657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043227" y="7849623"/>
            <a:ext cx="965776" cy="965776"/>
          </a:xfrm>
          <a:custGeom>
            <a:avLst/>
            <a:gdLst/>
            <a:ahLst/>
            <a:cxnLst/>
            <a:rect r="r" b="b" t="t" l="l"/>
            <a:pathLst>
              <a:path h="965776" w="965776">
                <a:moveTo>
                  <a:pt x="0" y="0"/>
                </a:moveTo>
                <a:lnTo>
                  <a:pt x="965775" y="0"/>
                </a:lnTo>
                <a:lnTo>
                  <a:pt x="965775" y="965775"/>
                </a:lnTo>
                <a:lnTo>
                  <a:pt x="0" y="9657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168435" y="1171575"/>
            <a:ext cx="7153194" cy="11913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955"/>
              </a:lnSpc>
            </a:pPr>
            <a:r>
              <a:rPr lang="en-US" b="true" sz="8780">
                <a:solidFill>
                  <a:srgbClr val="202020"/>
                </a:solidFill>
                <a:latin typeface="Object Sans Bold"/>
                <a:ea typeface="Object Sans Bold"/>
                <a:cs typeface="Object Sans Bold"/>
                <a:sym typeface="Object Sans Bold"/>
              </a:rPr>
              <a:t>研究限制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300978" y="942975"/>
            <a:ext cx="3867555" cy="566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 b="true">
                <a:solidFill>
                  <a:srgbClr val="202020"/>
                </a:solidFill>
                <a:latin typeface="Poppins Bold"/>
                <a:ea typeface="Poppins Bold"/>
                <a:cs typeface="Poppins Bold"/>
                <a:sym typeface="Poppins Bold"/>
              </a:rPr>
              <a:t>單一國家數據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300978" y="5488772"/>
            <a:ext cx="3867555" cy="566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 b="true">
                <a:solidFill>
                  <a:srgbClr val="202020"/>
                </a:solidFill>
                <a:latin typeface="Poppins Bold"/>
                <a:ea typeface="Poppins Bold"/>
                <a:cs typeface="Poppins Bold"/>
                <a:sym typeface="Poppins Bold"/>
              </a:rPr>
              <a:t>BGA變數的簡化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300978" y="3218101"/>
            <a:ext cx="5958322" cy="566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 b="true">
                <a:solidFill>
                  <a:srgbClr val="202020"/>
                </a:solidFill>
                <a:latin typeface="Poppins Bold"/>
                <a:ea typeface="Poppins Bold"/>
                <a:cs typeface="Poppins Bold"/>
                <a:sym typeface="Poppins Bold"/>
              </a:rPr>
              <a:t>專利作為創新指標的局限性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300978" y="7763898"/>
            <a:ext cx="3867555" cy="566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 b="true">
                <a:solidFill>
                  <a:srgbClr val="202020"/>
                </a:solidFill>
                <a:latin typeface="Poppins Bold"/>
                <a:ea typeface="Poppins Bold"/>
                <a:cs typeface="Poppins Bold"/>
                <a:sym typeface="Poppins Bold"/>
              </a:rPr>
              <a:t>僅包括上市公司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134314" y="1197872"/>
            <a:ext cx="781737" cy="5716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90"/>
              </a:lnSpc>
            </a:pPr>
            <a:r>
              <a:rPr lang="en-US" b="true" sz="3207">
                <a:solidFill>
                  <a:srgbClr val="FFFFFF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01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134314" y="5743668"/>
            <a:ext cx="781737" cy="5716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90"/>
              </a:lnSpc>
            </a:pPr>
            <a:r>
              <a:rPr lang="en-US" b="true" sz="3207">
                <a:solidFill>
                  <a:srgbClr val="FFFFFF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03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135246" y="3458030"/>
            <a:ext cx="781737" cy="5716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90"/>
              </a:lnSpc>
            </a:pPr>
            <a:r>
              <a:rPr lang="en-US" b="true" sz="3207">
                <a:solidFill>
                  <a:srgbClr val="202020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02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135246" y="8003827"/>
            <a:ext cx="781737" cy="5716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90"/>
              </a:lnSpc>
            </a:pPr>
            <a:r>
              <a:rPr lang="en-US" b="true" sz="3207">
                <a:solidFill>
                  <a:srgbClr val="202020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04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300978" y="1548186"/>
            <a:ext cx="5958322" cy="10052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202020"/>
                </a:solidFill>
                <a:latin typeface="Poppins"/>
                <a:ea typeface="Poppins"/>
                <a:cs typeface="Poppins"/>
                <a:sym typeface="Poppins"/>
              </a:rPr>
              <a:t>只使用了</a:t>
            </a:r>
            <a:r>
              <a:rPr lang="en-US" sz="2799">
                <a:solidFill>
                  <a:srgbClr val="FF5757"/>
                </a:solidFill>
                <a:latin typeface="Poppins"/>
                <a:ea typeface="Poppins"/>
                <a:cs typeface="Poppins"/>
                <a:sym typeface="Poppins"/>
              </a:rPr>
              <a:t>印度</a:t>
            </a:r>
            <a:r>
              <a:rPr lang="en-US" sz="2799">
                <a:solidFill>
                  <a:srgbClr val="202020"/>
                </a:solidFill>
                <a:latin typeface="Poppins"/>
                <a:ea typeface="Poppins"/>
                <a:cs typeface="Poppins"/>
                <a:sym typeface="Poppins"/>
              </a:rPr>
              <a:t>數據，未來可以擴展到多國背景以提高結果的普遍性 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1300978" y="6087103"/>
            <a:ext cx="5958322" cy="10052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202020"/>
                </a:solidFill>
                <a:latin typeface="Poppins"/>
                <a:ea typeface="Poppins"/>
                <a:cs typeface="Poppins"/>
                <a:sym typeface="Poppins"/>
              </a:rPr>
              <a:t>簡化為</a:t>
            </a:r>
            <a:r>
              <a:rPr lang="en-US" sz="2799">
                <a:solidFill>
                  <a:srgbClr val="FF5757"/>
                </a:solidFill>
                <a:latin typeface="Poppins"/>
                <a:ea typeface="Poppins"/>
                <a:cs typeface="Poppins"/>
                <a:sym typeface="Poppins"/>
              </a:rPr>
              <a:t>二元變量</a:t>
            </a:r>
            <a:r>
              <a:rPr lang="en-US" sz="2799">
                <a:solidFill>
                  <a:srgbClr val="202020"/>
                </a:solidFill>
                <a:latin typeface="Poppins"/>
                <a:ea typeface="Poppins"/>
                <a:cs typeface="Poppins"/>
                <a:sym typeface="Poppins"/>
              </a:rPr>
              <a:t>，未考慮不同商業集團在多樣性和知識資源上的差異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1300978" y="3816433"/>
            <a:ext cx="5958322" cy="10052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202020"/>
                </a:solidFill>
                <a:latin typeface="Poppins"/>
                <a:ea typeface="Poppins"/>
                <a:cs typeface="Poppins"/>
                <a:sym typeface="Poppins"/>
              </a:rPr>
              <a:t>專利</a:t>
            </a:r>
            <a:r>
              <a:rPr lang="en-US" sz="2799">
                <a:solidFill>
                  <a:srgbClr val="FF5757"/>
                </a:solidFill>
                <a:latin typeface="Poppins"/>
                <a:ea typeface="Poppins"/>
                <a:cs typeface="Poppins"/>
                <a:sym typeface="Poppins"/>
              </a:rPr>
              <a:t>未必會被商業化</a:t>
            </a:r>
            <a:r>
              <a:rPr lang="en-US" sz="2799">
                <a:solidFill>
                  <a:srgbClr val="202020"/>
                </a:solidFill>
                <a:latin typeface="Poppins"/>
                <a:ea typeface="Poppins"/>
                <a:cs typeface="Poppins"/>
                <a:sym typeface="Poppins"/>
              </a:rPr>
              <a:t>，可以考慮使用新產品或服務作為創新績效指標 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1300978" y="8362229"/>
            <a:ext cx="5958322" cy="10052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202020"/>
                </a:solidFill>
                <a:latin typeface="Poppins"/>
                <a:ea typeface="Poppins"/>
                <a:cs typeface="Poppins"/>
                <a:sym typeface="Poppins"/>
              </a:rPr>
              <a:t>未來研究可納入非上市公司，探討</a:t>
            </a:r>
            <a:r>
              <a:rPr lang="en-US" sz="2799">
                <a:solidFill>
                  <a:srgbClr val="FF5757"/>
                </a:solidFill>
                <a:latin typeface="Poppins"/>
                <a:ea typeface="Poppins"/>
                <a:cs typeface="Poppins"/>
                <a:sym typeface="Poppins"/>
              </a:rPr>
              <a:t>不同類型組織</a:t>
            </a:r>
            <a:r>
              <a:rPr lang="en-US" sz="2799">
                <a:solidFill>
                  <a:srgbClr val="202020"/>
                </a:solidFill>
                <a:latin typeface="Poppins"/>
                <a:ea typeface="Poppins"/>
                <a:cs typeface="Poppins"/>
                <a:sym typeface="Poppins"/>
              </a:rPr>
              <a:t>如何受制度因素影響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168435" y="2381942"/>
            <a:ext cx="7153194" cy="8686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 spc="240" b="true">
                <a:solidFill>
                  <a:srgbClr val="202020"/>
                </a:solidFill>
                <a:latin typeface="Poppins Bold"/>
                <a:ea typeface="Poppins Bold"/>
                <a:cs typeface="Poppins Bold"/>
                <a:sym typeface="Poppins Bold"/>
              </a:rPr>
              <a:t>與未來研究方向</a:t>
            </a:r>
          </a:p>
        </p:txBody>
      </p:sp>
      <p:sp>
        <p:nvSpPr>
          <p:cNvPr name="AutoShape 20" id="20"/>
          <p:cNvSpPr/>
          <p:nvPr/>
        </p:nvSpPr>
        <p:spPr>
          <a:xfrm>
            <a:off x="1047750" y="0"/>
            <a:ext cx="0" cy="10287000"/>
          </a:xfrm>
          <a:prstGeom prst="line">
            <a:avLst/>
          </a:prstGeom>
          <a:ln cap="flat" w="38100">
            <a:solidFill>
              <a:srgbClr val="20202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1" id="21"/>
          <p:cNvSpPr txBox="true"/>
          <p:nvPr/>
        </p:nvSpPr>
        <p:spPr>
          <a:xfrm rot="0">
            <a:off x="270789" y="9033827"/>
            <a:ext cx="598067" cy="391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 b="true">
                <a:solidFill>
                  <a:srgbClr val="A97658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32</a:t>
            </a:r>
          </a:p>
        </p:txBody>
      </p:sp>
      <p:grpSp>
        <p:nvGrpSpPr>
          <p:cNvPr name="Group 22" id="22"/>
          <p:cNvGrpSpPr/>
          <p:nvPr/>
        </p:nvGrpSpPr>
        <p:grpSpPr>
          <a:xfrm rot="0">
            <a:off x="2168435" y="4355327"/>
            <a:ext cx="6975565" cy="4902973"/>
            <a:chOff x="0" y="0"/>
            <a:chExt cx="9300753" cy="6537298"/>
          </a:xfrm>
        </p:grpSpPr>
        <p:pic>
          <p:nvPicPr>
            <p:cNvPr name="Picture 23" id="23"/>
            <p:cNvPicPr>
              <a:picLocks noChangeAspect="true"/>
            </p:cNvPicPr>
            <p:nvPr/>
          </p:nvPicPr>
          <p:blipFill>
            <a:blip r:embed="rId6"/>
            <a:srcRect l="4650" t="0" r="4650" b="0"/>
            <a:stretch>
              <a:fillRect/>
            </a:stretch>
          </p:blipFill>
          <p:spPr>
            <a:xfrm flipH="false" flipV="false">
              <a:off x="0" y="0"/>
              <a:ext cx="9300753" cy="6537298"/>
            </a:xfrm>
            <a:prstGeom prst="rect">
              <a:avLst/>
            </a:prstGeom>
          </p:spPr>
        </p:pic>
      </p:grpSp>
      <p:sp>
        <p:nvSpPr>
          <p:cNvPr name="TextBox 24" id="24"/>
          <p:cNvSpPr txBox="true"/>
          <p:nvPr/>
        </p:nvSpPr>
        <p:spPr>
          <a:xfrm rot="5400000">
            <a:off x="-1509588" y="2957298"/>
            <a:ext cx="4225496" cy="368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202020"/>
                </a:solidFill>
                <a:latin typeface="Poppins"/>
                <a:ea typeface="Poppins"/>
                <a:cs typeface="Poppins"/>
                <a:sym typeface="Poppins"/>
              </a:rPr>
              <a:t>Discussion</a:t>
            </a:r>
          </a:p>
        </p:txBody>
      </p: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-20" y="1326335"/>
            <a:ext cx="18288000" cy="19050"/>
          </a:xfrm>
          <a:prstGeom prst="line">
            <a:avLst/>
          </a:prstGeom>
          <a:ln cap="flat" w="38100">
            <a:solidFill>
              <a:srgbClr val="20202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0" y="6473539"/>
            <a:ext cx="18288000" cy="3813461"/>
            <a:chOff x="0" y="0"/>
            <a:chExt cx="24384000" cy="5084615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2"/>
            <a:srcRect l="0" t="51919" r="0" b="16812"/>
            <a:stretch>
              <a:fillRect/>
            </a:stretch>
          </p:blipFill>
          <p:spPr>
            <a:xfrm flipH="false" flipV="false">
              <a:off x="0" y="0"/>
              <a:ext cx="24384000" cy="5084615"/>
            </a:xfrm>
            <a:prstGeom prst="rect">
              <a:avLst/>
            </a:prstGeom>
          </p:spPr>
        </p:pic>
      </p:grpSp>
      <p:sp>
        <p:nvSpPr>
          <p:cNvPr name="Freeform 5" id="5"/>
          <p:cNvSpPr/>
          <p:nvPr/>
        </p:nvSpPr>
        <p:spPr>
          <a:xfrm flipH="false" flipV="false" rot="0">
            <a:off x="13519414" y="4375206"/>
            <a:ext cx="3739886" cy="3739886"/>
          </a:xfrm>
          <a:custGeom>
            <a:avLst/>
            <a:gdLst/>
            <a:ahLst/>
            <a:cxnLst/>
            <a:rect r="r" b="b" t="t" l="l"/>
            <a:pathLst>
              <a:path h="3739886" w="3739886">
                <a:moveTo>
                  <a:pt x="0" y="0"/>
                </a:moveTo>
                <a:lnTo>
                  <a:pt x="3739886" y="0"/>
                </a:lnTo>
                <a:lnTo>
                  <a:pt x="3739886" y="3739886"/>
                </a:lnTo>
                <a:lnTo>
                  <a:pt x="0" y="373988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761558" y="4617350"/>
            <a:ext cx="3255597" cy="3255597"/>
          </a:xfrm>
          <a:custGeom>
            <a:avLst/>
            <a:gdLst/>
            <a:ahLst/>
            <a:cxnLst/>
            <a:rect r="r" b="b" t="t" l="l"/>
            <a:pathLst>
              <a:path h="3255597" w="3255597">
                <a:moveTo>
                  <a:pt x="0" y="0"/>
                </a:moveTo>
                <a:lnTo>
                  <a:pt x="3255598" y="0"/>
                </a:lnTo>
                <a:lnTo>
                  <a:pt x="3255598" y="3255598"/>
                </a:lnTo>
                <a:lnTo>
                  <a:pt x="0" y="325559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3406035"/>
            <a:ext cx="12192941" cy="1737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202"/>
              </a:lnSpc>
            </a:pPr>
            <a:r>
              <a:rPr lang="en-US" sz="12339" b="true">
                <a:solidFill>
                  <a:srgbClr val="202020"/>
                </a:solidFill>
                <a:latin typeface="Object Sans Heavy"/>
                <a:ea typeface="Object Sans Heavy"/>
                <a:cs typeface="Object Sans Heavy"/>
                <a:sym typeface="Object Sans Heavy"/>
              </a:rPr>
              <a:t>THANK YOU!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453210"/>
            <a:ext cx="4225496" cy="368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202020"/>
                </a:solidFill>
                <a:latin typeface="Poppins"/>
                <a:ea typeface="Poppins"/>
                <a:cs typeface="Poppins"/>
                <a:sym typeface="Poppins"/>
              </a:rPr>
              <a:t>財務管理報告 | 2024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bg>
      <p:bgPr>
        <a:solidFill>
          <a:srgbClr val="624C3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884330" y="1442472"/>
            <a:ext cx="12519340" cy="11917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76"/>
              </a:lnSpc>
            </a:pPr>
            <a:r>
              <a:rPr lang="en-US" b="true" sz="8800">
                <a:solidFill>
                  <a:srgbClr val="FFFFFF"/>
                </a:solidFill>
                <a:latin typeface="Object Sans Ultra-Bold"/>
                <a:ea typeface="Object Sans Ultra-Bold"/>
                <a:cs typeface="Object Sans Ultra-Bold"/>
                <a:sym typeface="Object Sans Ultra-Bold"/>
              </a:rPr>
              <a:t>研究缺口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2693571" y="3873190"/>
            <a:ext cx="6758509" cy="2040421"/>
            <a:chOff x="0" y="0"/>
            <a:chExt cx="1885024" cy="56909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885024" cy="569096"/>
            </a:xfrm>
            <a:custGeom>
              <a:avLst/>
              <a:gdLst/>
              <a:ahLst/>
              <a:cxnLst/>
              <a:rect r="r" b="b" t="t" l="l"/>
              <a:pathLst>
                <a:path h="569096" w="1885024">
                  <a:moveTo>
                    <a:pt x="0" y="0"/>
                  </a:moveTo>
                  <a:lnTo>
                    <a:pt x="1885024" y="0"/>
                  </a:lnTo>
                  <a:lnTo>
                    <a:pt x="1885024" y="569096"/>
                  </a:lnTo>
                  <a:lnTo>
                    <a:pt x="0" y="56909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1885024" cy="62624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0500791" y="3873190"/>
            <a:ext cx="6758509" cy="2040421"/>
            <a:chOff x="0" y="0"/>
            <a:chExt cx="1885024" cy="56909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885024" cy="569096"/>
            </a:xfrm>
            <a:custGeom>
              <a:avLst/>
              <a:gdLst/>
              <a:ahLst/>
              <a:cxnLst/>
              <a:rect r="r" b="b" t="t" l="l"/>
              <a:pathLst>
                <a:path h="569096" w="1885024">
                  <a:moveTo>
                    <a:pt x="0" y="0"/>
                  </a:moveTo>
                  <a:lnTo>
                    <a:pt x="1885024" y="0"/>
                  </a:lnTo>
                  <a:lnTo>
                    <a:pt x="1885024" y="569096"/>
                  </a:lnTo>
                  <a:lnTo>
                    <a:pt x="0" y="56909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1885024" cy="62624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2693571" y="7217879"/>
            <a:ext cx="6758509" cy="2040421"/>
            <a:chOff x="0" y="0"/>
            <a:chExt cx="1885024" cy="569096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885024" cy="569096"/>
            </a:xfrm>
            <a:custGeom>
              <a:avLst/>
              <a:gdLst/>
              <a:ahLst/>
              <a:cxnLst/>
              <a:rect r="r" b="b" t="t" l="l"/>
              <a:pathLst>
                <a:path h="569096" w="1885024">
                  <a:moveTo>
                    <a:pt x="0" y="0"/>
                  </a:moveTo>
                  <a:lnTo>
                    <a:pt x="1885024" y="0"/>
                  </a:lnTo>
                  <a:lnTo>
                    <a:pt x="1885024" y="569096"/>
                  </a:lnTo>
                  <a:lnTo>
                    <a:pt x="0" y="56909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57150"/>
              <a:ext cx="1885024" cy="62624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0500791" y="7217879"/>
            <a:ext cx="6758509" cy="2040421"/>
            <a:chOff x="0" y="0"/>
            <a:chExt cx="1885024" cy="569096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885024" cy="569096"/>
            </a:xfrm>
            <a:custGeom>
              <a:avLst/>
              <a:gdLst/>
              <a:ahLst/>
              <a:cxnLst/>
              <a:rect r="r" b="b" t="t" l="l"/>
              <a:pathLst>
                <a:path h="569096" w="1885024">
                  <a:moveTo>
                    <a:pt x="0" y="0"/>
                  </a:moveTo>
                  <a:lnTo>
                    <a:pt x="1885024" y="0"/>
                  </a:lnTo>
                  <a:lnTo>
                    <a:pt x="1885024" y="569096"/>
                  </a:lnTo>
                  <a:lnTo>
                    <a:pt x="0" y="56909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57150"/>
              <a:ext cx="1885024" cy="62624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2131267" y="3416284"/>
            <a:ext cx="3384883" cy="914191"/>
            <a:chOff x="0" y="0"/>
            <a:chExt cx="881247" cy="238008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81247" cy="238008"/>
            </a:xfrm>
            <a:custGeom>
              <a:avLst/>
              <a:gdLst/>
              <a:ahLst/>
              <a:cxnLst/>
              <a:rect r="r" b="b" t="t" l="l"/>
              <a:pathLst>
                <a:path h="238008" w="881247">
                  <a:moveTo>
                    <a:pt x="0" y="0"/>
                  </a:moveTo>
                  <a:lnTo>
                    <a:pt x="881247" y="0"/>
                  </a:lnTo>
                  <a:lnTo>
                    <a:pt x="881247" y="238008"/>
                  </a:lnTo>
                  <a:lnTo>
                    <a:pt x="0" y="238008"/>
                  </a:lnTo>
                  <a:close/>
                </a:path>
              </a:pathLst>
            </a:custGeom>
            <a:solidFill>
              <a:srgbClr val="202020"/>
            </a:solidFill>
            <a:ln cap="sq">
              <a:noFill/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57150"/>
              <a:ext cx="881247" cy="2951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9938487" y="3415906"/>
            <a:ext cx="3384883" cy="914191"/>
            <a:chOff x="0" y="0"/>
            <a:chExt cx="881247" cy="238008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81247" cy="238008"/>
            </a:xfrm>
            <a:custGeom>
              <a:avLst/>
              <a:gdLst/>
              <a:ahLst/>
              <a:cxnLst/>
              <a:rect r="r" b="b" t="t" l="l"/>
              <a:pathLst>
                <a:path h="238008" w="881247">
                  <a:moveTo>
                    <a:pt x="0" y="0"/>
                  </a:moveTo>
                  <a:lnTo>
                    <a:pt x="881247" y="0"/>
                  </a:lnTo>
                  <a:lnTo>
                    <a:pt x="881247" y="238008"/>
                  </a:lnTo>
                  <a:lnTo>
                    <a:pt x="0" y="238008"/>
                  </a:lnTo>
                  <a:close/>
                </a:path>
              </a:pathLst>
            </a:custGeom>
            <a:solidFill>
              <a:srgbClr val="202020"/>
            </a:solidFill>
            <a:ln cap="sq">
              <a:noFill/>
              <a:prstDash val="solid"/>
              <a:miter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0" y="-57150"/>
              <a:ext cx="881247" cy="2951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2131267" y="6791207"/>
            <a:ext cx="3384883" cy="914191"/>
            <a:chOff x="0" y="0"/>
            <a:chExt cx="881247" cy="238008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81247" cy="238008"/>
            </a:xfrm>
            <a:custGeom>
              <a:avLst/>
              <a:gdLst/>
              <a:ahLst/>
              <a:cxnLst/>
              <a:rect r="r" b="b" t="t" l="l"/>
              <a:pathLst>
                <a:path h="238008" w="881247">
                  <a:moveTo>
                    <a:pt x="0" y="0"/>
                  </a:moveTo>
                  <a:lnTo>
                    <a:pt x="881247" y="0"/>
                  </a:lnTo>
                  <a:lnTo>
                    <a:pt x="881247" y="238008"/>
                  </a:lnTo>
                  <a:lnTo>
                    <a:pt x="0" y="238008"/>
                  </a:lnTo>
                  <a:close/>
                </a:path>
              </a:pathLst>
            </a:custGeom>
            <a:solidFill>
              <a:srgbClr val="202020"/>
            </a:solidFill>
            <a:ln cap="sq">
              <a:noFill/>
              <a:prstDash val="solid"/>
              <a:miter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0" y="-57150"/>
              <a:ext cx="881247" cy="2951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9938487" y="6760784"/>
            <a:ext cx="3384883" cy="914191"/>
            <a:chOff x="0" y="0"/>
            <a:chExt cx="881247" cy="238008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881247" cy="238008"/>
            </a:xfrm>
            <a:custGeom>
              <a:avLst/>
              <a:gdLst/>
              <a:ahLst/>
              <a:cxnLst/>
              <a:rect r="r" b="b" t="t" l="l"/>
              <a:pathLst>
                <a:path h="238008" w="881247">
                  <a:moveTo>
                    <a:pt x="0" y="0"/>
                  </a:moveTo>
                  <a:lnTo>
                    <a:pt x="881247" y="0"/>
                  </a:lnTo>
                  <a:lnTo>
                    <a:pt x="881247" y="238008"/>
                  </a:lnTo>
                  <a:lnTo>
                    <a:pt x="0" y="238008"/>
                  </a:lnTo>
                  <a:close/>
                </a:path>
              </a:pathLst>
            </a:custGeom>
            <a:solidFill>
              <a:srgbClr val="202020"/>
            </a:solidFill>
            <a:ln cap="sq">
              <a:noFill/>
              <a:prstDash val="solid"/>
              <a:miter/>
            </a:ln>
          </p:spPr>
        </p:sp>
        <p:sp>
          <p:nvSpPr>
            <p:cNvPr name="TextBox 26" id="26"/>
            <p:cNvSpPr txBox="true"/>
            <p:nvPr/>
          </p:nvSpPr>
          <p:spPr>
            <a:xfrm>
              <a:off x="0" y="-57150"/>
              <a:ext cx="881247" cy="2951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7" id="27"/>
          <p:cNvSpPr txBox="true"/>
          <p:nvPr/>
        </p:nvSpPr>
        <p:spPr>
          <a:xfrm rot="0">
            <a:off x="2400667" y="3573693"/>
            <a:ext cx="2846084" cy="566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b="true" sz="32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新興市場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0207887" y="3573315"/>
            <a:ext cx="2846084" cy="566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b="true" sz="32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正式制度背景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2265967" y="6918193"/>
            <a:ext cx="3115483" cy="566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b="true" sz="32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BGA、制度改革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0207887" y="6918193"/>
            <a:ext cx="2846084" cy="566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b="true" sz="32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制度因素調節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3192410" y="4475467"/>
            <a:ext cx="5760832" cy="10052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20"/>
              </a:lnSpc>
            </a:pPr>
            <a:r>
              <a:rPr lang="en-US" sz="2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研發聯盟組合與創新績效關係的研究大多針對</a:t>
            </a:r>
            <a:r>
              <a:rPr lang="en-US" sz="2800">
                <a:solidFill>
                  <a:srgbClr val="FF5757"/>
                </a:solidFill>
                <a:latin typeface="Poppins"/>
                <a:ea typeface="Poppins"/>
                <a:cs typeface="Poppins"/>
                <a:sym typeface="Poppins"/>
              </a:rPr>
              <a:t>已開發市場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0999630" y="4475467"/>
            <a:ext cx="5760832" cy="10052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20"/>
              </a:lnSpc>
            </a:pPr>
            <a:r>
              <a:rPr lang="en-US" sz="2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多數研究</a:t>
            </a:r>
            <a:r>
              <a:rPr lang="en-US" sz="2800">
                <a:solidFill>
                  <a:srgbClr val="FF5757"/>
                </a:solidFill>
                <a:latin typeface="Poppins"/>
                <a:ea typeface="Poppins"/>
                <a:cs typeface="Poppins"/>
                <a:sym typeface="Poppins"/>
              </a:rPr>
              <a:t>假設正式制度背景</a:t>
            </a:r>
            <a:r>
              <a:rPr lang="en-US" sz="2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足夠支持創新推動，在新興市場中未必成立 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3192410" y="7783959"/>
            <a:ext cx="5760832" cy="10052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20"/>
              </a:lnSpc>
            </a:pPr>
            <a:r>
              <a:rPr lang="en-US" sz="2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缺乏企業集團隸屬 &amp; 制度改革對創新績效關係的</a:t>
            </a:r>
            <a:r>
              <a:rPr lang="en-US" sz="2800">
                <a:solidFill>
                  <a:srgbClr val="FF5757"/>
                </a:solidFill>
                <a:latin typeface="Poppins"/>
                <a:ea typeface="Poppins"/>
                <a:cs typeface="Poppins"/>
                <a:sym typeface="Poppins"/>
              </a:rPr>
              <a:t>系統性探討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0999630" y="7783959"/>
            <a:ext cx="5760832" cy="10052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20"/>
              </a:lnSpc>
            </a:pPr>
            <a:r>
              <a:rPr lang="en-US" sz="2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幾乎沒有理論或實證探討制度因素(BGA、改革)對創新績效的</a:t>
            </a:r>
            <a:r>
              <a:rPr lang="en-US" sz="2800">
                <a:solidFill>
                  <a:srgbClr val="FF5757"/>
                </a:solidFill>
                <a:latin typeface="Poppins"/>
                <a:ea typeface="Poppins"/>
                <a:cs typeface="Poppins"/>
                <a:sym typeface="Poppins"/>
              </a:rPr>
              <a:t>調節作用</a:t>
            </a:r>
          </a:p>
        </p:txBody>
      </p:sp>
      <p:sp>
        <p:nvSpPr>
          <p:cNvPr name="AutoShape 35" id="35"/>
          <p:cNvSpPr/>
          <p:nvPr/>
        </p:nvSpPr>
        <p:spPr>
          <a:xfrm>
            <a:off x="1047750" y="0"/>
            <a:ext cx="0" cy="1028700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6" id="36"/>
          <p:cNvSpPr txBox="true"/>
          <p:nvPr/>
        </p:nvSpPr>
        <p:spPr>
          <a:xfrm rot="5400000">
            <a:off x="-1509588" y="2957298"/>
            <a:ext cx="4225496" cy="368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Introduction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270789" y="9033827"/>
            <a:ext cx="598067" cy="391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 b="true">
                <a:solidFill>
                  <a:srgbClr val="FFFFFF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02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168435" y="3316566"/>
            <a:ext cx="965776" cy="965776"/>
          </a:xfrm>
          <a:custGeom>
            <a:avLst/>
            <a:gdLst/>
            <a:ahLst/>
            <a:cxnLst/>
            <a:rect r="r" b="b" t="t" l="l"/>
            <a:pathLst>
              <a:path h="965776" w="965776">
                <a:moveTo>
                  <a:pt x="0" y="0"/>
                </a:moveTo>
                <a:lnTo>
                  <a:pt x="965776" y="0"/>
                </a:lnTo>
                <a:lnTo>
                  <a:pt x="965776" y="965775"/>
                </a:lnTo>
                <a:lnTo>
                  <a:pt x="0" y="9657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168435" y="5576725"/>
            <a:ext cx="965776" cy="965776"/>
          </a:xfrm>
          <a:custGeom>
            <a:avLst/>
            <a:gdLst/>
            <a:ahLst/>
            <a:cxnLst/>
            <a:rect r="r" b="b" t="t" l="l"/>
            <a:pathLst>
              <a:path h="965776" w="965776">
                <a:moveTo>
                  <a:pt x="0" y="0"/>
                </a:moveTo>
                <a:lnTo>
                  <a:pt x="965776" y="0"/>
                </a:lnTo>
                <a:lnTo>
                  <a:pt x="965776" y="965775"/>
                </a:lnTo>
                <a:lnTo>
                  <a:pt x="0" y="9657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168435" y="1171575"/>
            <a:ext cx="7153194" cy="11917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975"/>
              </a:lnSpc>
            </a:pPr>
            <a:r>
              <a:rPr lang="en-US" b="true" sz="8799">
                <a:solidFill>
                  <a:srgbClr val="202020"/>
                </a:solidFill>
                <a:latin typeface="Object Sans Ultra-Bold"/>
                <a:ea typeface="Object Sans Ultra-Bold"/>
                <a:cs typeface="Object Sans Ultra-Bold"/>
                <a:sym typeface="Object Sans Ultra-Bold"/>
              </a:rPr>
              <a:t>研究問題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426187" y="3047122"/>
            <a:ext cx="3867555" cy="750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80"/>
              </a:lnSpc>
            </a:pPr>
            <a:r>
              <a:rPr lang="en-US" sz="4200" b="true">
                <a:solidFill>
                  <a:srgbClr val="202020"/>
                </a:solidFill>
                <a:latin typeface="Poppins Bold"/>
                <a:ea typeface="Poppins Bold"/>
                <a:cs typeface="Poppins Bold"/>
                <a:sym typeface="Poppins Bold"/>
              </a:rPr>
              <a:t>問題一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426187" y="5305867"/>
            <a:ext cx="3867555" cy="750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80"/>
              </a:lnSpc>
            </a:pPr>
            <a:r>
              <a:rPr lang="en-US" sz="4200" b="true">
                <a:solidFill>
                  <a:srgbClr val="202020"/>
                </a:solidFill>
                <a:latin typeface="Poppins Bold"/>
                <a:ea typeface="Poppins Bold"/>
                <a:cs typeface="Poppins Bold"/>
                <a:sym typeface="Poppins Bold"/>
              </a:rPr>
              <a:t>問題二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259522" y="3470770"/>
            <a:ext cx="781737" cy="5716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90"/>
              </a:lnSpc>
            </a:pPr>
            <a:r>
              <a:rPr lang="en-US" b="true" sz="3207">
                <a:solidFill>
                  <a:srgbClr val="FFFFFF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01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260455" y="5730929"/>
            <a:ext cx="781737" cy="5716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90"/>
              </a:lnSpc>
            </a:pPr>
            <a:r>
              <a:rPr lang="en-US" b="true" sz="3207">
                <a:solidFill>
                  <a:srgbClr val="202020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02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426187" y="3873892"/>
            <a:ext cx="13833113" cy="566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202020"/>
                </a:solidFill>
                <a:latin typeface="Poppins"/>
                <a:ea typeface="Poppins"/>
                <a:cs typeface="Poppins"/>
                <a:sym typeface="Poppins"/>
              </a:rPr>
              <a:t>研發聯盟組合規模與多樣性如何影響新興市場背景下的創新績效？</a:t>
            </a:r>
            <a:r>
              <a:rPr lang="en-US" sz="3200">
                <a:solidFill>
                  <a:srgbClr val="20202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426187" y="6132637"/>
            <a:ext cx="14155704" cy="566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202020"/>
                </a:solidFill>
                <a:latin typeface="Poppins"/>
                <a:ea typeface="Poppins"/>
                <a:cs typeface="Poppins"/>
                <a:sym typeface="Poppins"/>
              </a:rPr>
              <a:t>BGA與制度改⾰等製度偶發事件如何影響研發AP構成與創新績效之間的關係？</a:t>
            </a:r>
          </a:p>
        </p:txBody>
      </p:sp>
      <p:sp>
        <p:nvSpPr>
          <p:cNvPr name="AutoShape 11" id="11"/>
          <p:cNvSpPr/>
          <p:nvPr/>
        </p:nvSpPr>
        <p:spPr>
          <a:xfrm>
            <a:off x="1047750" y="0"/>
            <a:ext cx="0" cy="10287000"/>
          </a:xfrm>
          <a:prstGeom prst="line">
            <a:avLst/>
          </a:prstGeom>
          <a:ln cap="flat" w="38100">
            <a:solidFill>
              <a:srgbClr val="20202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2" id="12"/>
          <p:cNvSpPr txBox="true"/>
          <p:nvPr/>
        </p:nvSpPr>
        <p:spPr>
          <a:xfrm rot="0">
            <a:off x="270789" y="9033827"/>
            <a:ext cx="598067" cy="391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 b="true">
                <a:solidFill>
                  <a:srgbClr val="A97658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03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168435" y="7746807"/>
            <a:ext cx="15090865" cy="11283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202020"/>
                </a:solidFill>
                <a:latin typeface="Poppins"/>
                <a:ea typeface="Poppins"/>
                <a:cs typeface="Poppins"/>
                <a:sym typeface="Poppins"/>
              </a:rPr>
              <a:t>制度視⾓ (製度空⽩ &amp; 製度改⾰) → </a:t>
            </a:r>
            <a:r>
              <a:rPr lang="en-US" sz="3200" b="true">
                <a:solidFill>
                  <a:srgbClr val="FF5757"/>
                </a:solidFill>
                <a:latin typeface="Poppins Bold"/>
                <a:ea typeface="Poppins Bold"/>
                <a:cs typeface="Poppins Bold"/>
                <a:sym typeface="Poppins Bold"/>
              </a:rPr>
              <a:t>研發聯盟組合 (AP) </a:t>
            </a:r>
            <a:r>
              <a:rPr lang="en-US" sz="3200">
                <a:solidFill>
                  <a:srgbClr val="202020"/>
                </a:solidFill>
                <a:latin typeface="Poppins"/>
                <a:ea typeface="Poppins"/>
                <a:cs typeface="Poppins"/>
                <a:sym typeface="Poppins"/>
              </a:rPr>
              <a:t>的規模和多樣性如何影響企業創新 → </a:t>
            </a:r>
            <a:r>
              <a:rPr lang="en-US" sz="3200" b="true">
                <a:solidFill>
                  <a:srgbClr val="FF5757"/>
                </a:solidFill>
                <a:latin typeface="Poppins Bold"/>
                <a:ea typeface="Poppins Bold"/>
                <a:cs typeface="Poppins Bold"/>
                <a:sym typeface="Poppins Bold"/>
              </a:rPr>
              <a:t>商業集團聯繫 (BGA) </a:t>
            </a:r>
            <a:r>
              <a:rPr lang="en-US" sz="3200">
                <a:solidFill>
                  <a:srgbClr val="202020"/>
                </a:solidFill>
                <a:latin typeface="Poppins"/>
                <a:ea typeface="Poppins"/>
                <a:cs typeface="Poppins"/>
                <a:sym typeface="Poppins"/>
              </a:rPr>
              <a:t>及</a:t>
            </a:r>
            <a:r>
              <a:rPr lang="en-US" sz="3200" b="true">
                <a:solidFill>
                  <a:srgbClr val="FF5757"/>
                </a:solidFill>
                <a:latin typeface="Poppins Bold"/>
                <a:ea typeface="Poppins Bold"/>
                <a:cs typeface="Poppins Bold"/>
                <a:sym typeface="Poppins Bold"/>
              </a:rPr>
              <a:t>制度改革</a:t>
            </a:r>
            <a:r>
              <a:rPr lang="en-US" sz="3200">
                <a:solidFill>
                  <a:srgbClr val="202020"/>
                </a:solidFill>
                <a:latin typeface="Poppins"/>
                <a:ea typeface="Poppins"/>
                <a:cs typeface="Poppins"/>
                <a:sym typeface="Poppins"/>
              </a:rPr>
              <a:t>對此關係的調節作用​</a:t>
            </a:r>
          </a:p>
        </p:txBody>
      </p:sp>
      <p:sp>
        <p:nvSpPr>
          <p:cNvPr name="TextBox 14" id="14"/>
          <p:cNvSpPr txBox="true"/>
          <p:nvPr/>
        </p:nvSpPr>
        <p:spPr>
          <a:xfrm rot="5400000">
            <a:off x="-1509588" y="2957298"/>
            <a:ext cx="4225496" cy="368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202020"/>
                </a:solidFill>
                <a:latin typeface="Poppins"/>
                <a:ea typeface="Poppins"/>
                <a:cs typeface="Poppins"/>
                <a:sym typeface="Poppins"/>
              </a:rPr>
              <a:t>Introduction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6868654" y="0"/>
            <a:ext cx="0" cy="10287000"/>
          </a:xfrm>
          <a:prstGeom prst="line">
            <a:avLst/>
          </a:prstGeom>
          <a:ln cap="flat" w="38100">
            <a:solidFill>
              <a:srgbClr val="20202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2459344" y="8375805"/>
            <a:ext cx="1866815" cy="882495"/>
          </a:xfrm>
          <a:custGeom>
            <a:avLst/>
            <a:gdLst/>
            <a:ahLst/>
            <a:cxnLst/>
            <a:rect r="r" b="b" t="t" l="l"/>
            <a:pathLst>
              <a:path h="882495" w="1866815">
                <a:moveTo>
                  <a:pt x="0" y="0"/>
                </a:moveTo>
                <a:lnTo>
                  <a:pt x="1866815" y="0"/>
                </a:lnTo>
                <a:lnTo>
                  <a:pt x="1866815" y="882495"/>
                </a:lnTo>
                <a:lnTo>
                  <a:pt x="0" y="8824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629685" y="-55807"/>
            <a:ext cx="798029" cy="10398613"/>
            <a:chOff x="0" y="0"/>
            <a:chExt cx="210180" cy="273872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10180" cy="2738729"/>
            </a:xfrm>
            <a:custGeom>
              <a:avLst/>
              <a:gdLst/>
              <a:ahLst/>
              <a:cxnLst/>
              <a:rect r="r" b="b" t="t" l="l"/>
              <a:pathLst>
                <a:path h="2738729" w="210180">
                  <a:moveTo>
                    <a:pt x="0" y="0"/>
                  </a:moveTo>
                  <a:lnTo>
                    <a:pt x="210180" y="0"/>
                  </a:lnTo>
                  <a:lnTo>
                    <a:pt x="210180" y="2738729"/>
                  </a:lnTo>
                  <a:lnTo>
                    <a:pt x="0" y="2738729"/>
                  </a:lnTo>
                  <a:close/>
                </a:path>
              </a:pathLst>
            </a:custGeom>
            <a:solidFill>
              <a:srgbClr val="624C3D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66675"/>
              <a:ext cx="210180" cy="280540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2336488" y="2952465"/>
            <a:ext cx="997140" cy="997140"/>
          </a:xfrm>
          <a:custGeom>
            <a:avLst/>
            <a:gdLst/>
            <a:ahLst/>
            <a:cxnLst/>
            <a:rect r="r" b="b" t="t" l="l"/>
            <a:pathLst>
              <a:path h="997140" w="997140">
                <a:moveTo>
                  <a:pt x="0" y="0"/>
                </a:moveTo>
                <a:lnTo>
                  <a:pt x="997140" y="0"/>
                </a:lnTo>
                <a:lnTo>
                  <a:pt x="997140" y="997140"/>
                </a:lnTo>
                <a:lnTo>
                  <a:pt x="0" y="9971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336488" y="4644930"/>
            <a:ext cx="997140" cy="997140"/>
          </a:xfrm>
          <a:custGeom>
            <a:avLst/>
            <a:gdLst/>
            <a:ahLst/>
            <a:cxnLst/>
            <a:rect r="r" b="b" t="t" l="l"/>
            <a:pathLst>
              <a:path h="997140" w="997140">
                <a:moveTo>
                  <a:pt x="0" y="0"/>
                </a:moveTo>
                <a:lnTo>
                  <a:pt x="997140" y="0"/>
                </a:lnTo>
                <a:lnTo>
                  <a:pt x="997140" y="997140"/>
                </a:lnTo>
                <a:lnTo>
                  <a:pt x="0" y="9971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5400000">
            <a:off x="14597672" y="3856972"/>
            <a:ext cx="6024846" cy="368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202020"/>
                </a:solidFill>
                <a:latin typeface="Poppins"/>
                <a:ea typeface="Poppins"/>
                <a:cs typeface="Poppins"/>
                <a:sym typeface="Poppins"/>
              </a:rPr>
              <a:t>Theoretical background and hypotheses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7277724" y="8866505"/>
            <a:ext cx="598067" cy="391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 b="true">
                <a:solidFill>
                  <a:srgbClr val="A97658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04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336488" y="1123950"/>
            <a:ext cx="4616315" cy="12406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415"/>
              </a:lnSpc>
            </a:pPr>
            <a:r>
              <a:rPr lang="en-US" sz="8799" b="true">
                <a:solidFill>
                  <a:srgbClr val="202020"/>
                </a:solidFill>
                <a:latin typeface="Object Sans Bold"/>
                <a:ea typeface="Object Sans Bold"/>
                <a:cs typeface="Object Sans Bold"/>
                <a:sym typeface="Object Sans Bold"/>
              </a:rPr>
              <a:t>文獻探討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669548" y="2905570"/>
            <a:ext cx="12637130" cy="10052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b="true">
                <a:solidFill>
                  <a:srgbClr val="202020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研發聯盟有助於分擔風險並獲取外部技術知識，聯盟規模越大，企業能</a:t>
            </a:r>
            <a:r>
              <a:rPr lang="en-US" sz="2799" b="true">
                <a:solidFill>
                  <a:srgbClr val="FF5757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接觸的知識和信息</a:t>
            </a:r>
            <a:r>
              <a:rPr lang="en-US" sz="2799" b="true">
                <a:solidFill>
                  <a:srgbClr val="202020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越多，增加了知識重組的機會，從而提高創新績效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669548" y="4585617"/>
            <a:ext cx="12637130" cy="10052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b="true">
                <a:solidFill>
                  <a:srgbClr val="202020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隨著聯盟規模擴大，</a:t>
            </a:r>
            <a:r>
              <a:rPr lang="en-US" sz="2799" b="true">
                <a:solidFill>
                  <a:srgbClr val="FF5757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協調和控制成本</a:t>
            </a:r>
            <a:r>
              <a:rPr lang="en-US" sz="2799" b="true">
                <a:solidFill>
                  <a:srgbClr val="202020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也會增加，企業需要應對合作夥伴的投機行為和知識洩漏風險​（特別在新興市場）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307200" y="1533207"/>
            <a:ext cx="9188006" cy="6697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36"/>
              </a:lnSpc>
            </a:pPr>
            <a:r>
              <a:rPr lang="en-US" sz="4800" b="true">
                <a:solidFill>
                  <a:srgbClr val="202020"/>
                </a:solidFill>
                <a:latin typeface="Object Sans Bold"/>
                <a:ea typeface="Object Sans Bold"/>
                <a:cs typeface="Object Sans Bold"/>
                <a:sym typeface="Object Sans Bold"/>
              </a:rPr>
              <a:t>研發聯盟組合規模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2336488" y="6337395"/>
            <a:ext cx="997140" cy="997140"/>
          </a:xfrm>
          <a:custGeom>
            <a:avLst/>
            <a:gdLst/>
            <a:ahLst/>
            <a:cxnLst/>
            <a:rect r="r" b="b" t="t" l="l"/>
            <a:pathLst>
              <a:path h="997140" w="997140">
                <a:moveTo>
                  <a:pt x="0" y="0"/>
                </a:moveTo>
                <a:lnTo>
                  <a:pt x="997140" y="0"/>
                </a:lnTo>
                <a:lnTo>
                  <a:pt x="997140" y="997140"/>
                </a:lnTo>
                <a:lnTo>
                  <a:pt x="0" y="9971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3669548" y="6532677"/>
            <a:ext cx="12637130" cy="509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b="true">
                <a:solidFill>
                  <a:srgbClr val="202020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內部研發能力有限的新興市場企業，大規模聯盟組合的</a:t>
            </a:r>
            <a:r>
              <a:rPr lang="en-US" sz="2799" b="true">
                <a:solidFill>
                  <a:srgbClr val="FF5757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機會</a:t>
            </a:r>
            <a:r>
              <a:rPr lang="en-US" sz="2799" b="true">
                <a:solidFill>
                  <a:srgbClr val="202020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往往大於挑戰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4644646" y="8438910"/>
            <a:ext cx="8588971" cy="651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  <a:spcBef>
                <a:spcPct val="0"/>
              </a:spcBef>
            </a:pPr>
            <a:r>
              <a:rPr lang="en-US" b="true" sz="36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H1a：研發聯盟規模對創新績效有正向影響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6868654" y="0"/>
            <a:ext cx="0" cy="10287000"/>
          </a:xfrm>
          <a:prstGeom prst="line">
            <a:avLst/>
          </a:prstGeom>
          <a:ln cap="flat" w="38100">
            <a:solidFill>
              <a:srgbClr val="20202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2459344" y="8375805"/>
            <a:ext cx="1866815" cy="882495"/>
          </a:xfrm>
          <a:custGeom>
            <a:avLst/>
            <a:gdLst/>
            <a:ahLst/>
            <a:cxnLst/>
            <a:rect r="r" b="b" t="t" l="l"/>
            <a:pathLst>
              <a:path h="882495" w="1866815">
                <a:moveTo>
                  <a:pt x="0" y="0"/>
                </a:moveTo>
                <a:lnTo>
                  <a:pt x="1866815" y="0"/>
                </a:lnTo>
                <a:lnTo>
                  <a:pt x="1866815" y="882495"/>
                </a:lnTo>
                <a:lnTo>
                  <a:pt x="0" y="8824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629685" y="-55807"/>
            <a:ext cx="798029" cy="10398613"/>
            <a:chOff x="0" y="0"/>
            <a:chExt cx="210180" cy="273872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10180" cy="2738729"/>
            </a:xfrm>
            <a:custGeom>
              <a:avLst/>
              <a:gdLst/>
              <a:ahLst/>
              <a:cxnLst/>
              <a:rect r="r" b="b" t="t" l="l"/>
              <a:pathLst>
                <a:path h="2738729" w="210180">
                  <a:moveTo>
                    <a:pt x="0" y="0"/>
                  </a:moveTo>
                  <a:lnTo>
                    <a:pt x="210180" y="0"/>
                  </a:lnTo>
                  <a:lnTo>
                    <a:pt x="210180" y="2738729"/>
                  </a:lnTo>
                  <a:lnTo>
                    <a:pt x="0" y="2738729"/>
                  </a:lnTo>
                  <a:close/>
                </a:path>
              </a:pathLst>
            </a:custGeom>
            <a:solidFill>
              <a:srgbClr val="624C3D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66675"/>
              <a:ext cx="210180" cy="280540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2336488" y="2952465"/>
            <a:ext cx="997140" cy="997140"/>
          </a:xfrm>
          <a:custGeom>
            <a:avLst/>
            <a:gdLst/>
            <a:ahLst/>
            <a:cxnLst/>
            <a:rect r="r" b="b" t="t" l="l"/>
            <a:pathLst>
              <a:path h="997140" w="997140">
                <a:moveTo>
                  <a:pt x="0" y="0"/>
                </a:moveTo>
                <a:lnTo>
                  <a:pt x="997140" y="0"/>
                </a:lnTo>
                <a:lnTo>
                  <a:pt x="997140" y="997140"/>
                </a:lnTo>
                <a:lnTo>
                  <a:pt x="0" y="9971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336488" y="4644930"/>
            <a:ext cx="997140" cy="997140"/>
          </a:xfrm>
          <a:custGeom>
            <a:avLst/>
            <a:gdLst/>
            <a:ahLst/>
            <a:cxnLst/>
            <a:rect r="r" b="b" t="t" l="l"/>
            <a:pathLst>
              <a:path h="997140" w="997140">
                <a:moveTo>
                  <a:pt x="0" y="0"/>
                </a:moveTo>
                <a:lnTo>
                  <a:pt x="997140" y="0"/>
                </a:lnTo>
                <a:lnTo>
                  <a:pt x="997140" y="997140"/>
                </a:lnTo>
                <a:lnTo>
                  <a:pt x="0" y="9971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5400000">
            <a:off x="14597672" y="3856972"/>
            <a:ext cx="6024846" cy="368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202020"/>
                </a:solidFill>
                <a:latin typeface="Poppins"/>
                <a:ea typeface="Poppins"/>
                <a:cs typeface="Poppins"/>
                <a:sym typeface="Poppins"/>
              </a:rPr>
              <a:t>Theoretical background and hypotheses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7277724" y="8866505"/>
            <a:ext cx="598067" cy="391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 b="true">
                <a:solidFill>
                  <a:srgbClr val="A97658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05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336488" y="1123950"/>
            <a:ext cx="4616315" cy="12406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415"/>
              </a:lnSpc>
            </a:pPr>
            <a:r>
              <a:rPr lang="en-US" sz="8799" b="true">
                <a:solidFill>
                  <a:srgbClr val="202020"/>
                </a:solidFill>
                <a:latin typeface="Object Sans Bold"/>
                <a:ea typeface="Object Sans Bold"/>
                <a:cs typeface="Object Sans Bold"/>
                <a:sym typeface="Object Sans Bold"/>
              </a:rPr>
              <a:t>文獻探討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669548" y="2905570"/>
            <a:ext cx="12637130" cy="10052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b="true">
                <a:solidFill>
                  <a:srgbClr val="202020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可以幫助企業獲取</a:t>
            </a:r>
            <a:r>
              <a:rPr lang="en-US" sz="2799" b="true">
                <a:solidFill>
                  <a:srgbClr val="FF5757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多樣化的知識、共享</a:t>
            </a:r>
            <a:r>
              <a:rPr lang="en-US" sz="2799" b="true">
                <a:solidFill>
                  <a:srgbClr val="202020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隱性知識，也更有機會接觸到新穎的想法和技術，促進新產品開發，從而提升創新能力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669548" y="4585617"/>
            <a:ext cx="12637130" cy="10052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b="true">
                <a:solidFill>
                  <a:srgbClr val="202020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不同</a:t>
            </a:r>
            <a:r>
              <a:rPr lang="en-US" sz="2799" b="true">
                <a:solidFill>
                  <a:srgbClr val="FF5757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領域</a:t>
            </a:r>
            <a:r>
              <a:rPr lang="en-US" sz="2799" b="true">
                <a:solidFill>
                  <a:srgbClr val="202020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的夥伴合作能幫助企業構思新點子，並共同分擔開發風險及成本；</a:t>
            </a:r>
          </a:p>
          <a:p>
            <a:pPr algn="l">
              <a:lnSpc>
                <a:spcPts val="3919"/>
              </a:lnSpc>
            </a:pPr>
            <a:r>
              <a:rPr lang="en-US" sz="2799" b="true">
                <a:solidFill>
                  <a:srgbClr val="202020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不同</a:t>
            </a:r>
            <a:r>
              <a:rPr lang="en-US" sz="2799" b="true">
                <a:solidFill>
                  <a:srgbClr val="FF5757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國家</a:t>
            </a:r>
            <a:r>
              <a:rPr lang="en-US" sz="2799" b="true">
                <a:solidFill>
                  <a:srgbClr val="202020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的夥伴可讓企業接觸到多樣的國家創新系統與知識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307200" y="1533207"/>
            <a:ext cx="9188006" cy="6697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36"/>
              </a:lnSpc>
            </a:pPr>
            <a:r>
              <a:rPr lang="en-US" sz="4800" b="true">
                <a:solidFill>
                  <a:srgbClr val="202020"/>
                </a:solidFill>
                <a:latin typeface="Object Sans Bold"/>
                <a:ea typeface="Object Sans Bold"/>
                <a:cs typeface="Object Sans Bold"/>
                <a:sym typeface="Object Sans Bold"/>
              </a:rPr>
              <a:t>研發聯盟組合多樣性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2336488" y="6337395"/>
            <a:ext cx="997140" cy="997140"/>
          </a:xfrm>
          <a:custGeom>
            <a:avLst/>
            <a:gdLst/>
            <a:ahLst/>
            <a:cxnLst/>
            <a:rect r="r" b="b" t="t" l="l"/>
            <a:pathLst>
              <a:path h="997140" w="997140">
                <a:moveTo>
                  <a:pt x="0" y="0"/>
                </a:moveTo>
                <a:lnTo>
                  <a:pt x="997140" y="0"/>
                </a:lnTo>
                <a:lnTo>
                  <a:pt x="997140" y="997140"/>
                </a:lnTo>
                <a:lnTo>
                  <a:pt x="0" y="9971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3669548" y="6532677"/>
            <a:ext cx="12637130" cy="509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b="true">
                <a:solidFill>
                  <a:srgbClr val="202020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企業會需要投入更多精力來協調和整合不同來源的知識，但好處仍然顯著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4644646" y="8438910"/>
            <a:ext cx="9046171" cy="651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  <a:spcBef>
                <a:spcPct val="0"/>
              </a:spcBef>
            </a:pPr>
            <a:r>
              <a:rPr lang="en-US" b="true" sz="36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H1b：研發聯盟多樣性對創新績效有正向影響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6868654" y="0"/>
            <a:ext cx="0" cy="10287000"/>
          </a:xfrm>
          <a:prstGeom prst="line">
            <a:avLst/>
          </a:prstGeom>
          <a:ln cap="flat" w="38100">
            <a:solidFill>
              <a:srgbClr val="20202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2459344" y="8375805"/>
            <a:ext cx="1866815" cy="882495"/>
          </a:xfrm>
          <a:custGeom>
            <a:avLst/>
            <a:gdLst/>
            <a:ahLst/>
            <a:cxnLst/>
            <a:rect r="r" b="b" t="t" l="l"/>
            <a:pathLst>
              <a:path h="882495" w="1866815">
                <a:moveTo>
                  <a:pt x="0" y="0"/>
                </a:moveTo>
                <a:lnTo>
                  <a:pt x="1866815" y="0"/>
                </a:lnTo>
                <a:lnTo>
                  <a:pt x="1866815" y="882495"/>
                </a:lnTo>
                <a:lnTo>
                  <a:pt x="0" y="8824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629685" y="-55807"/>
            <a:ext cx="798029" cy="10398613"/>
            <a:chOff x="0" y="0"/>
            <a:chExt cx="210180" cy="273872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10180" cy="2738729"/>
            </a:xfrm>
            <a:custGeom>
              <a:avLst/>
              <a:gdLst/>
              <a:ahLst/>
              <a:cxnLst/>
              <a:rect r="r" b="b" t="t" l="l"/>
              <a:pathLst>
                <a:path h="2738729" w="210180">
                  <a:moveTo>
                    <a:pt x="0" y="0"/>
                  </a:moveTo>
                  <a:lnTo>
                    <a:pt x="210180" y="0"/>
                  </a:lnTo>
                  <a:lnTo>
                    <a:pt x="210180" y="2738729"/>
                  </a:lnTo>
                  <a:lnTo>
                    <a:pt x="0" y="2738729"/>
                  </a:lnTo>
                  <a:close/>
                </a:path>
              </a:pathLst>
            </a:custGeom>
            <a:solidFill>
              <a:srgbClr val="624C3D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66675"/>
              <a:ext cx="210180" cy="280540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2336488" y="2952465"/>
            <a:ext cx="997140" cy="997140"/>
          </a:xfrm>
          <a:custGeom>
            <a:avLst/>
            <a:gdLst/>
            <a:ahLst/>
            <a:cxnLst/>
            <a:rect r="r" b="b" t="t" l="l"/>
            <a:pathLst>
              <a:path h="997140" w="997140">
                <a:moveTo>
                  <a:pt x="0" y="0"/>
                </a:moveTo>
                <a:lnTo>
                  <a:pt x="997140" y="0"/>
                </a:lnTo>
                <a:lnTo>
                  <a:pt x="997140" y="997140"/>
                </a:lnTo>
                <a:lnTo>
                  <a:pt x="0" y="9971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336488" y="4644930"/>
            <a:ext cx="997140" cy="997140"/>
          </a:xfrm>
          <a:custGeom>
            <a:avLst/>
            <a:gdLst/>
            <a:ahLst/>
            <a:cxnLst/>
            <a:rect r="r" b="b" t="t" l="l"/>
            <a:pathLst>
              <a:path h="997140" w="997140">
                <a:moveTo>
                  <a:pt x="0" y="0"/>
                </a:moveTo>
                <a:lnTo>
                  <a:pt x="997140" y="0"/>
                </a:lnTo>
                <a:lnTo>
                  <a:pt x="997140" y="997140"/>
                </a:lnTo>
                <a:lnTo>
                  <a:pt x="0" y="9971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5400000">
            <a:off x="14597672" y="3856972"/>
            <a:ext cx="6024846" cy="368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202020"/>
                </a:solidFill>
                <a:latin typeface="Poppins"/>
                <a:ea typeface="Poppins"/>
                <a:cs typeface="Poppins"/>
                <a:sym typeface="Poppins"/>
              </a:rPr>
              <a:t>Theoretical background and hypotheses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7277724" y="8866505"/>
            <a:ext cx="598067" cy="391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 b="true">
                <a:solidFill>
                  <a:srgbClr val="A97658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06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336488" y="1123950"/>
            <a:ext cx="4616315" cy="12406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415"/>
              </a:lnSpc>
            </a:pPr>
            <a:r>
              <a:rPr lang="en-US" sz="8799" b="true">
                <a:solidFill>
                  <a:srgbClr val="202020"/>
                </a:solidFill>
                <a:latin typeface="Object Sans Bold"/>
                <a:ea typeface="Object Sans Bold"/>
                <a:cs typeface="Object Sans Bold"/>
                <a:sym typeface="Object Sans Bold"/>
              </a:rPr>
              <a:t>文獻探討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669548" y="3153220"/>
            <a:ext cx="12637130" cy="509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b="true">
                <a:solidFill>
                  <a:srgbClr val="202020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有助於為公司</a:t>
            </a:r>
            <a:r>
              <a:rPr lang="en-US" sz="2799" b="true">
                <a:solidFill>
                  <a:srgbClr val="FF5757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吸引優質夥伴</a:t>
            </a:r>
            <a:r>
              <a:rPr lang="en-US" sz="2799" b="true">
                <a:solidFill>
                  <a:srgbClr val="202020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建立並維持關係，獲取知識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669548" y="4598035"/>
            <a:ext cx="12637130" cy="10052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b="true">
                <a:solidFill>
                  <a:srgbClr val="202020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提供了</a:t>
            </a:r>
            <a:r>
              <a:rPr lang="en-US" sz="2799" b="true">
                <a:solidFill>
                  <a:srgbClr val="FF5757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可信度和聲譽</a:t>
            </a:r>
            <a:r>
              <a:rPr lang="en-US" sz="2799" b="true">
                <a:solidFill>
                  <a:srgbClr val="202020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，合作夥伴較不會擔心隸屬企業的投機行為，這也彌補了制度較弱的市場中正式制度不足的部分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307200" y="1533207"/>
            <a:ext cx="9188006" cy="6697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36"/>
              </a:lnSpc>
            </a:pPr>
            <a:r>
              <a:rPr lang="en-US" sz="4800" b="true">
                <a:solidFill>
                  <a:srgbClr val="202020"/>
                </a:solidFill>
                <a:latin typeface="Object Sans Bold"/>
                <a:ea typeface="Object Sans Bold"/>
                <a:cs typeface="Object Sans Bold"/>
                <a:sym typeface="Object Sans Bold"/>
              </a:rPr>
              <a:t>企業集團隸屬關係 (BGA) 的調節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2336488" y="6337395"/>
            <a:ext cx="997140" cy="997140"/>
          </a:xfrm>
          <a:custGeom>
            <a:avLst/>
            <a:gdLst/>
            <a:ahLst/>
            <a:cxnLst/>
            <a:rect r="r" b="b" t="t" l="l"/>
            <a:pathLst>
              <a:path h="997140" w="997140">
                <a:moveTo>
                  <a:pt x="0" y="0"/>
                </a:moveTo>
                <a:lnTo>
                  <a:pt x="997140" y="0"/>
                </a:lnTo>
                <a:lnTo>
                  <a:pt x="997140" y="997140"/>
                </a:lnTo>
                <a:lnTo>
                  <a:pt x="0" y="9971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3669548" y="6532677"/>
            <a:ext cx="12637130" cy="509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b="true">
                <a:solidFill>
                  <a:srgbClr val="FF5757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資源共享</a:t>
            </a:r>
            <a:r>
              <a:rPr lang="en-US" sz="2799" b="true">
                <a:solidFill>
                  <a:srgbClr val="202020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（財務、人力、技術），有助於吸收從研發夥伴關係得來的知識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4644646" y="8438910"/>
            <a:ext cx="11590537" cy="651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  <a:spcBef>
                <a:spcPct val="0"/>
              </a:spcBef>
            </a:pPr>
            <a:r>
              <a:rPr lang="en-US" b="true" sz="36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H2a：BGA 正向調節研發聯盟規模與創新績效之間的關係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6868654" y="0"/>
            <a:ext cx="0" cy="10287000"/>
          </a:xfrm>
          <a:prstGeom prst="line">
            <a:avLst/>
          </a:prstGeom>
          <a:ln cap="flat" w="38100">
            <a:solidFill>
              <a:srgbClr val="20202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2336488" y="7459286"/>
            <a:ext cx="1866815" cy="882495"/>
          </a:xfrm>
          <a:custGeom>
            <a:avLst/>
            <a:gdLst/>
            <a:ahLst/>
            <a:cxnLst/>
            <a:rect r="r" b="b" t="t" l="l"/>
            <a:pathLst>
              <a:path h="882495" w="1866815">
                <a:moveTo>
                  <a:pt x="0" y="0"/>
                </a:moveTo>
                <a:lnTo>
                  <a:pt x="1866816" y="0"/>
                </a:lnTo>
                <a:lnTo>
                  <a:pt x="1866816" y="882495"/>
                </a:lnTo>
                <a:lnTo>
                  <a:pt x="0" y="8824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629685" y="-55807"/>
            <a:ext cx="798029" cy="10398613"/>
            <a:chOff x="0" y="0"/>
            <a:chExt cx="210180" cy="273872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10180" cy="2738729"/>
            </a:xfrm>
            <a:custGeom>
              <a:avLst/>
              <a:gdLst/>
              <a:ahLst/>
              <a:cxnLst/>
              <a:rect r="r" b="b" t="t" l="l"/>
              <a:pathLst>
                <a:path h="2738729" w="210180">
                  <a:moveTo>
                    <a:pt x="0" y="0"/>
                  </a:moveTo>
                  <a:lnTo>
                    <a:pt x="210180" y="0"/>
                  </a:lnTo>
                  <a:lnTo>
                    <a:pt x="210180" y="2738729"/>
                  </a:lnTo>
                  <a:lnTo>
                    <a:pt x="0" y="2738729"/>
                  </a:lnTo>
                  <a:close/>
                </a:path>
              </a:pathLst>
            </a:custGeom>
            <a:solidFill>
              <a:srgbClr val="624C3D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66675"/>
              <a:ext cx="210180" cy="280540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2336488" y="3263580"/>
            <a:ext cx="997140" cy="997140"/>
          </a:xfrm>
          <a:custGeom>
            <a:avLst/>
            <a:gdLst/>
            <a:ahLst/>
            <a:cxnLst/>
            <a:rect r="r" b="b" t="t" l="l"/>
            <a:pathLst>
              <a:path h="997140" w="997140">
                <a:moveTo>
                  <a:pt x="0" y="0"/>
                </a:moveTo>
                <a:lnTo>
                  <a:pt x="997140" y="0"/>
                </a:lnTo>
                <a:lnTo>
                  <a:pt x="997140" y="997140"/>
                </a:lnTo>
                <a:lnTo>
                  <a:pt x="0" y="9971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5400000">
            <a:off x="14597672" y="3856972"/>
            <a:ext cx="6024846" cy="368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202020"/>
                </a:solidFill>
                <a:latin typeface="Poppins"/>
                <a:ea typeface="Poppins"/>
                <a:cs typeface="Poppins"/>
                <a:sym typeface="Poppins"/>
              </a:rPr>
              <a:t>Theoretical background and hypotheses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7277724" y="8866505"/>
            <a:ext cx="598067" cy="391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 b="true">
                <a:solidFill>
                  <a:srgbClr val="A97658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07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336488" y="1123950"/>
            <a:ext cx="4616315" cy="12406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415"/>
              </a:lnSpc>
            </a:pPr>
            <a:r>
              <a:rPr lang="en-US" sz="8799" b="true">
                <a:solidFill>
                  <a:srgbClr val="202020"/>
                </a:solidFill>
                <a:latin typeface="Object Sans Bold"/>
                <a:ea typeface="Object Sans Bold"/>
                <a:cs typeface="Object Sans Bold"/>
                <a:sym typeface="Object Sans Bold"/>
              </a:rPr>
              <a:t>文獻探討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669548" y="3464335"/>
            <a:ext cx="12637130" cy="509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b="true">
                <a:solidFill>
                  <a:srgbClr val="202020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利用跨產業、跨國經驗</a:t>
            </a:r>
            <a:r>
              <a:rPr lang="en-US" sz="2799" b="true">
                <a:solidFill>
                  <a:srgbClr val="FF5757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最大化發揮效益</a:t>
            </a:r>
            <a:r>
              <a:rPr lang="en-US" sz="2799" b="true">
                <a:solidFill>
                  <a:srgbClr val="202020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獲得合適的互補知識和資源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307200" y="1533207"/>
            <a:ext cx="9188006" cy="6697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36"/>
              </a:lnSpc>
            </a:pPr>
            <a:r>
              <a:rPr lang="en-US" sz="4800" b="true">
                <a:solidFill>
                  <a:srgbClr val="202020"/>
                </a:solidFill>
                <a:latin typeface="Object Sans Bold"/>
                <a:ea typeface="Object Sans Bold"/>
                <a:cs typeface="Object Sans Bold"/>
                <a:sym typeface="Object Sans Bold"/>
              </a:rPr>
              <a:t>企業集團隸屬關係 (BGA) 的調節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2336488" y="5119122"/>
            <a:ext cx="997140" cy="997140"/>
          </a:xfrm>
          <a:custGeom>
            <a:avLst/>
            <a:gdLst/>
            <a:ahLst/>
            <a:cxnLst/>
            <a:rect r="r" b="b" t="t" l="l"/>
            <a:pathLst>
              <a:path h="997140" w="997140">
                <a:moveTo>
                  <a:pt x="0" y="0"/>
                </a:moveTo>
                <a:lnTo>
                  <a:pt x="997140" y="0"/>
                </a:lnTo>
                <a:lnTo>
                  <a:pt x="997140" y="997139"/>
                </a:lnTo>
                <a:lnTo>
                  <a:pt x="0" y="99713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3669548" y="5059809"/>
            <a:ext cx="12637130" cy="10052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b="true">
                <a:solidFill>
                  <a:srgbClr val="202020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交叉調配</a:t>
            </a:r>
            <a:r>
              <a:rPr lang="en-US" sz="2799" b="true">
                <a:solidFill>
                  <a:srgbClr val="FF5757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不同專業領域的人力資源</a:t>
            </a:r>
            <a:r>
              <a:rPr lang="en-US" sz="2799" b="true">
                <a:solidFill>
                  <a:srgbClr val="202020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，有助於吸收新知識，並與現有知識整合，有助於提高創新績效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4521790" y="7522391"/>
            <a:ext cx="12047737" cy="651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  <a:spcBef>
                <a:spcPct val="0"/>
              </a:spcBef>
            </a:pPr>
            <a:r>
              <a:rPr lang="en-US" b="true" sz="36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H2b：BGA 正向調節研發聯盟多樣性與創新績效之間的關係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DAGUKhxS3nQ</dc:identifier>
  <dcterms:modified xsi:type="dcterms:W3CDTF">2011-08-01T06:04:30Z</dcterms:modified>
  <cp:revision>1</cp:revision>
  <dc:title>財管</dc:title>
</cp:coreProperties>
</file>